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1"/>
  </p:notesMasterIdLst>
  <p:sldIdLst>
    <p:sldId id="256" r:id="rId2"/>
    <p:sldId id="299" r:id="rId3"/>
    <p:sldId id="288" r:id="rId4"/>
    <p:sldId id="300" r:id="rId5"/>
    <p:sldId id="301" r:id="rId6"/>
    <p:sldId id="291" r:id="rId7"/>
    <p:sldId id="278" r:id="rId8"/>
    <p:sldId id="292" r:id="rId9"/>
    <p:sldId id="293" r:id="rId10"/>
    <p:sldId id="297" r:id="rId11"/>
    <p:sldId id="296" r:id="rId12"/>
    <p:sldId id="280" r:id="rId13"/>
    <p:sldId id="281" r:id="rId14"/>
    <p:sldId id="282" r:id="rId15"/>
    <p:sldId id="283" r:id="rId16"/>
    <p:sldId id="284" r:id="rId17"/>
    <p:sldId id="298" r:id="rId18"/>
    <p:sldId id="286" r:id="rId19"/>
    <p:sldId id="276" r:id="rId2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125" charset="0"/>
        <a:ea typeface="ヒラギノ角ゴ Pro W3" pitchFamily="125" charset="-128"/>
        <a:cs typeface="+mn-cs"/>
      </a:defRPr>
    </a:lvl1pPr>
    <a:lvl2pPr marL="457200" algn="l" rtl="0" eaLnBrk="0" fontAlgn="base" hangingPunct="0">
      <a:spcBef>
        <a:spcPct val="0"/>
      </a:spcBef>
      <a:spcAft>
        <a:spcPct val="0"/>
      </a:spcAft>
      <a:defRPr sz="2400" kern="1200">
        <a:solidFill>
          <a:schemeClr val="tx1"/>
        </a:solidFill>
        <a:latin typeface="Times" pitchFamily="125" charset="0"/>
        <a:ea typeface="ヒラギノ角ゴ Pro W3" pitchFamily="125" charset="-128"/>
        <a:cs typeface="+mn-cs"/>
      </a:defRPr>
    </a:lvl2pPr>
    <a:lvl3pPr marL="914400" algn="l" rtl="0" eaLnBrk="0" fontAlgn="base" hangingPunct="0">
      <a:spcBef>
        <a:spcPct val="0"/>
      </a:spcBef>
      <a:spcAft>
        <a:spcPct val="0"/>
      </a:spcAft>
      <a:defRPr sz="2400" kern="1200">
        <a:solidFill>
          <a:schemeClr val="tx1"/>
        </a:solidFill>
        <a:latin typeface="Times" pitchFamily="125" charset="0"/>
        <a:ea typeface="ヒラギノ角ゴ Pro W3" pitchFamily="125" charset="-128"/>
        <a:cs typeface="+mn-cs"/>
      </a:defRPr>
    </a:lvl3pPr>
    <a:lvl4pPr marL="1371600" algn="l" rtl="0" eaLnBrk="0" fontAlgn="base" hangingPunct="0">
      <a:spcBef>
        <a:spcPct val="0"/>
      </a:spcBef>
      <a:spcAft>
        <a:spcPct val="0"/>
      </a:spcAft>
      <a:defRPr sz="2400" kern="1200">
        <a:solidFill>
          <a:schemeClr val="tx1"/>
        </a:solidFill>
        <a:latin typeface="Times" pitchFamily="125" charset="0"/>
        <a:ea typeface="ヒラギノ角ゴ Pro W3" pitchFamily="125" charset="-128"/>
        <a:cs typeface="+mn-cs"/>
      </a:defRPr>
    </a:lvl4pPr>
    <a:lvl5pPr marL="1828800" algn="l" rtl="0" eaLnBrk="0" fontAlgn="base" hangingPunct="0">
      <a:spcBef>
        <a:spcPct val="0"/>
      </a:spcBef>
      <a:spcAft>
        <a:spcPct val="0"/>
      </a:spcAft>
      <a:defRPr sz="2400" kern="1200">
        <a:solidFill>
          <a:schemeClr val="tx1"/>
        </a:solidFill>
        <a:latin typeface="Times" pitchFamily="125" charset="0"/>
        <a:ea typeface="ヒラギノ角ゴ Pro W3" pitchFamily="125" charset="-128"/>
        <a:cs typeface="+mn-cs"/>
      </a:defRPr>
    </a:lvl5pPr>
    <a:lvl6pPr marL="2286000" algn="l" defTabSz="914400" rtl="0" eaLnBrk="1" latinLnBrk="0" hangingPunct="1">
      <a:defRPr sz="2400" kern="1200">
        <a:solidFill>
          <a:schemeClr val="tx1"/>
        </a:solidFill>
        <a:latin typeface="Times" pitchFamily="125" charset="0"/>
        <a:ea typeface="ヒラギノ角ゴ Pro W3" pitchFamily="125" charset="-128"/>
        <a:cs typeface="+mn-cs"/>
      </a:defRPr>
    </a:lvl6pPr>
    <a:lvl7pPr marL="2743200" algn="l" defTabSz="914400" rtl="0" eaLnBrk="1" latinLnBrk="0" hangingPunct="1">
      <a:defRPr sz="2400" kern="1200">
        <a:solidFill>
          <a:schemeClr val="tx1"/>
        </a:solidFill>
        <a:latin typeface="Times" pitchFamily="125" charset="0"/>
        <a:ea typeface="ヒラギノ角ゴ Pro W3" pitchFamily="125" charset="-128"/>
        <a:cs typeface="+mn-cs"/>
      </a:defRPr>
    </a:lvl7pPr>
    <a:lvl8pPr marL="3200400" algn="l" defTabSz="914400" rtl="0" eaLnBrk="1" latinLnBrk="0" hangingPunct="1">
      <a:defRPr sz="2400" kern="1200">
        <a:solidFill>
          <a:schemeClr val="tx1"/>
        </a:solidFill>
        <a:latin typeface="Times" pitchFamily="125" charset="0"/>
        <a:ea typeface="ヒラギノ角ゴ Pro W3" pitchFamily="125" charset="-128"/>
        <a:cs typeface="+mn-cs"/>
      </a:defRPr>
    </a:lvl8pPr>
    <a:lvl9pPr marL="3657600" algn="l" defTabSz="914400" rtl="0" eaLnBrk="1" latinLnBrk="0" hangingPunct="1">
      <a:defRPr sz="2400" kern="1200">
        <a:solidFill>
          <a:schemeClr val="tx1"/>
        </a:solidFill>
        <a:latin typeface="Times" pitchFamily="125" charset="0"/>
        <a:ea typeface="ヒラギノ角ゴ Pro W3" pitchFamily="125"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462" autoAdjust="0"/>
  </p:normalViewPr>
  <p:slideViewPr>
    <p:cSldViewPr>
      <p:cViewPr>
        <p:scale>
          <a:sx n="80" d="100"/>
          <a:sy n="80" d="100"/>
        </p:scale>
        <p:origin x="-864"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832657-94EF-480B-8381-A4E0D397D0A5}" type="datetimeFigureOut">
              <a:rPr lang="en-GB" smtClean="0"/>
              <a:pPr/>
              <a:t>27/06/2013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D76FD7-B401-418E-AD56-FF97816591BC}"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1143000" y="684213"/>
            <a:ext cx="4573588" cy="3430587"/>
          </a:xfrm>
          <a:ln/>
        </p:spPr>
      </p:sp>
      <p:sp>
        <p:nvSpPr>
          <p:cNvPr id="25603" name="Notes Placeholder 2"/>
          <p:cNvSpPr>
            <a:spLocks noGrp="1"/>
          </p:cNvSpPr>
          <p:nvPr>
            <p:ph type="body" idx="1"/>
          </p:nvPr>
        </p:nvSpPr>
        <p:spPr>
          <a:xfrm>
            <a:off x="686281" y="4343218"/>
            <a:ext cx="5485438" cy="4116627"/>
          </a:xfrm>
          <a:noFill/>
          <a:ln/>
        </p:spPr>
        <p:txBody>
          <a:bodyPr lIns="91330" tIns="45665" rIns="91330" bIns="45665"/>
          <a:lstStyle/>
          <a:p>
            <a:endParaRPr lang="en-US" smtClean="0"/>
          </a:p>
        </p:txBody>
      </p:sp>
      <p:sp>
        <p:nvSpPr>
          <p:cNvPr id="25604" name="Slide Number Placeholder 3"/>
          <p:cNvSpPr txBox="1">
            <a:spLocks noGrp="1"/>
          </p:cNvSpPr>
          <p:nvPr/>
        </p:nvSpPr>
        <p:spPr bwMode="auto">
          <a:xfrm>
            <a:off x="3885185" y="8684973"/>
            <a:ext cx="2971211" cy="457565"/>
          </a:xfrm>
          <a:prstGeom prst="rect">
            <a:avLst/>
          </a:prstGeom>
          <a:noFill/>
          <a:ln w="9525">
            <a:noFill/>
            <a:miter lim="800000"/>
            <a:headEnd/>
            <a:tailEnd/>
          </a:ln>
        </p:spPr>
        <p:txBody>
          <a:bodyPr lIns="91330" tIns="45665" rIns="91330" bIns="45665" anchor="b"/>
          <a:lstStyle/>
          <a:p>
            <a:pPr algn="r" defTabSz="912813"/>
            <a:fld id="{CE24E9F2-F41A-43C6-9D31-71104F062093}" type="slidenum">
              <a:rPr lang="en-GB" sz="1200">
                <a:latin typeface="Arial" charset="0"/>
              </a:rPr>
              <a:pPr algn="r" defTabSz="912813"/>
              <a:t>6</a:t>
            </a:fld>
            <a:endParaRPr lang="en-GB" sz="120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r>
              <a:rPr lang="en-US" smtClean="0">
                <a:ea typeface="ＭＳ Ｐゴシック" pitchFamily="34" charset="-128"/>
              </a:rPr>
              <a:t>The lifetime benefit of every adult smoker who quits is 1.24 years valued at £74,400 (</a:t>
            </a:r>
            <a:r>
              <a:rPr lang="en-GB" smtClean="0">
                <a:ea typeface="ＭＳ Ｐゴシック" pitchFamily="34" charset="-128"/>
              </a:rPr>
              <a:t>Department of Health (2012). </a:t>
            </a:r>
            <a:r>
              <a:rPr lang="en-GB" i="1" smtClean="0">
                <a:ea typeface="ＭＳ Ｐゴシック" pitchFamily="34" charset="-128"/>
              </a:rPr>
              <a:t>Impact Assessment of standardised packaging for tobacco products.</a:t>
            </a:r>
            <a:r>
              <a:rPr lang="en-GB" smtClean="0">
                <a:ea typeface="ＭＳ Ｐゴシック" pitchFamily="34" charset="-128"/>
              </a:rPr>
              <a:t> DH, April 2012)</a:t>
            </a:r>
            <a:r>
              <a:rPr lang="en-US" smtClean="0">
                <a:ea typeface="ＭＳ Ｐゴシック" pitchFamily="34" charset="-128"/>
              </a:rPr>
              <a:t>. </a:t>
            </a:r>
          </a:p>
          <a:p>
            <a:endParaRPr lang="en-US" smtClean="0">
              <a:ea typeface="ＭＳ Ｐゴシック" pitchFamily="34" charset="-128"/>
            </a:endParaRPr>
          </a:p>
          <a:p>
            <a:r>
              <a:rPr lang="en-US" smtClean="0">
                <a:ea typeface="ＭＳ Ｐゴシック" pitchFamily="34" charset="-128"/>
              </a:rPr>
              <a:t>Therefore whilst the number of quits from this activity is small, the combined lifetime benefit would be £520,800 which is a high return for a campaign which cost £30,000 (£342,000 profit)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endParaRPr lang="en-US"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191653A2-F1B8-4B28-9090-E22B75E5100D}" type="slidenum">
              <a:rPr lang="en-US">
                <a:ea typeface="ＭＳ Ｐゴシック" pitchFamily="34" charset="-128"/>
              </a:rPr>
              <a:pPr/>
              <a:t>7</a:t>
            </a:fld>
            <a:endParaRPr lang="en-US">
              <a:ea typeface="ＭＳ Ｐゴシック" pitchFamily="34" charset="-128"/>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r>
              <a:rPr lang="en-GB" smtClean="0">
                <a:ea typeface="ＭＳ Ｐゴシック" pitchFamily="34" charset="-128"/>
              </a:rPr>
              <a:t>Through smokefree legislation introduced in 2007, </a:t>
            </a:r>
            <a:r>
              <a:rPr lang="en-GB" i="1" smtClean="0">
                <a:ea typeface="ＭＳ Ｐゴシック" pitchFamily="34" charset="-128"/>
              </a:rPr>
              <a:t>covered stands</a:t>
            </a:r>
            <a:r>
              <a:rPr lang="en-GB" smtClean="0">
                <a:ea typeface="ＭＳ Ｐゴシック" pitchFamily="34" charset="-128"/>
              </a:rPr>
              <a:t> at sports stadia in the UK are now smokefree areas. This has benefitted both fans and staff through the elimination of secondhand smoke within stands, whilst creating an environment conducive to giving up smoking and remaining quit. It has also denormalised smoking to protect children and young people from initiating the habit. There are also opportunities outside of sports stadia and in community settings near to stadia to encourage male fans in routine and manual occupations to quit. </a:t>
            </a:r>
          </a:p>
          <a:p>
            <a:pPr eaLnBrk="1" hangingPunct="1"/>
            <a:endParaRPr lang="en-GB" smtClean="0">
              <a:ea typeface="ＭＳ Ｐゴシック" pitchFamily="34" charset="-128"/>
            </a:endParaRPr>
          </a:p>
          <a:p>
            <a:r>
              <a:rPr lang="en-GB" smtClean="0">
                <a:ea typeface="ＭＳ Ｐゴシック" pitchFamily="34" charset="-128"/>
              </a:rPr>
              <a:t>In response, funding was obtained from Pfizer to pilot a smoking cessation brief intervention training programme and an overarching public facing social marketing campaign in two iconic sports stadia in the North West of England - Langtree Park Stadium (St Helens Rugby League Club) and Old Trafford (Lancashire County Cricket Club):</a:t>
            </a:r>
          </a:p>
          <a:p>
            <a:r>
              <a:rPr lang="en-GB" smtClean="0">
                <a:ea typeface="ＭＳ Ｐゴシック" pitchFamily="34" charset="-128"/>
              </a:rPr>
              <a:t> </a:t>
            </a:r>
          </a:p>
          <a:p>
            <a:r>
              <a:rPr lang="en-GB" b="1" smtClean="0">
                <a:ea typeface="ＭＳ Ｐゴシック" pitchFamily="34" charset="-128"/>
              </a:rPr>
              <a:t>Langtree Park:</a:t>
            </a:r>
            <a:r>
              <a:rPr lang="en-GB" smtClean="0">
                <a:ea typeface="ＭＳ Ｐゴシック" pitchFamily="34" charset="-128"/>
              </a:rPr>
              <a:t> As Langtree Park is composed of </a:t>
            </a:r>
            <a:r>
              <a:rPr lang="ja-JP" altLang="en-GB" smtClean="0">
                <a:ea typeface="ＭＳ Ｐゴシック" pitchFamily="34" charset="-128"/>
              </a:rPr>
              <a:t>‘</a:t>
            </a:r>
            <a:r>
              <a:rPr lang="en-GB" altLang="ja-JP" smtClean="0">
                <a:ea typeface="ＭＳ Ｐゴシック" pitchFamily="34" charset="-128"/>
              </a:rPr>
              <a:t>closed</a:t>
            </a:r>
            <a:r>
              <a:rPr lang="ja-JP" altLang="en-GB" smtClean="0">
                <a:ea typeface="ＭＳ Ｐゴシック" pitchFamily="34" charset="-128"/>
              </a:rPr>
              <a:t>’</a:t>
            </a:r>
            <a:r>
              <a:rPr lang="en-GB" altLang="ja-JP" smtClean="0">
                <a:ea typeface="ＭＳ Ｐゴシック" pitchFamily="34" charset="-128"/>
              </a:rPr>
              <a:t> stands, smoking is entirely prohibited within the stadium and at entrances. However, fans smoking outside the stadium on match-days can still be engaged by stewards and key staff in smoking cessation brief interventions. In addition, the strong community links of the Saints Foundation, presented an opportunity for community coaches to deliver brief interventions and circulate the social marketing materials to local families.</a:t>
            </a:r>
          </a:p>
          <a:p>
            <a:endParaRPr lang="en-GB" smtClean="0">
              <a:ea typeface="ＭＳ Ｐゴシック" pitchFamily="34" charset="-128"/>
            </a:endParaRPr>
          </a:p>
          <a:p>
            <a:r>
              <a:rPr lang="en-GB" b="1" smtClean="0">
                <a:ea typeface="ＭＳ Ｐゴシック" pitchFamily="34" charset="-128"/>
              </a:rPr>
              <a:t>Old Trafford:</a:t>
            </a:r>
            <a:r>
              <a:rPr lang="en-GB" smtClean="0">
                <a:ea typeface="ＭＳ Ｐゴシック" pitchFamily="34" charset="-128"/>
              </a:rPr>
              <a:t> As Old Trafford has </a:t>
            </a:r>
            <a:r>
              <a:rPr lang="ja-JP" altLang="en-GB" smtClean="0">
                <a:ea typeface="ＭＳ Ｐゴシック" pitchFamily="34" charset="-128"/>
              </a:rPr>
              <a:t>‘</a:t>
            </a:r>
            <a:r>
              <a:rPr lang="en-GB" altLang="ja-JP" smtClean="0">
                <a:ea typeface="ＭＳ Ｐゴシック" pitchFamily="34" charset="-128"/>
              </a:rPr>
              <a:t>open</a:t>
            </a:r>
            <a:r>
              <a:rPr lang="ja-JP" altLang="en-GB" smtClean="0">
                <a:ea typeface="ＭＳ Ｐゴシック" pitchFamily="34" charset="-128"/>
              </a:rPr>
              <a:t>’</a:t>
            </a:r>
            <a:r>
              <a:rPr lang="en-GB" altLang="ja-JP" smtClean="0">
                <a:ea typeface="ＭＳ Ｐゴシック" pitchFamily="34" charset="-128"/>
              </a:rPr>
              <a:t> stands, smoking is still allowed inside the stadium out of sight of the playing areas. This offered a strong setting for stewards to offer smoking cessation brief interventions to fans on match-days and to signpost them to relevant NHS Local Stop Smoking Services (LSSS). Again we also worked with the newly formed LCCC Foundation to communicate stop smoking messages at junior coaching sessions. </a:t>
            </a:r>
          </a:p>
          <a:p>
            <a:r>
              <a:rPr lang="en-GB" smtClean="0">
                <a:ea typeface="ＭＳ Ｐゴシック" pitchFamily="34" charset="-128"/>
              </a:rPr>
              <a:t> </a:t>
            </a:r>
          </a:p>
          <a:p>
            <a:pPr eaLnBrk="1" hangingPunct="1"/>
            <a:endParaRPr lang="en-GB" smtClean="0">
              <a:ea typeface="ＭＳ Ｐゴシック" pitchFamily="34" charset="-128"/>
            </a:endParaRPr>
          </a:p>
          <a:p>
            <a:pPr eaLnBrk="1" hangingPunct="1"/>
            <a:endParaRPr lang="en-US"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1143000" y="684213"/>
            <a:ext cx="4573588" cy="3430587"/>
          </a:xfrm>
          <a:ln/>
        </p:spPr>
      </p:sp>
      <p:sp>
        <p:nvSpPr>
          <p:cNvPr id="26627" name="Notes Placeholder 2"/>
          <p:cNvSpPr>
            <a:spLocks noGrp="1"/>
          </p:cNvSpPr>
          <p:nvPr>
            <p:ph type="body" idx="1"/>
          </p:nvPr>
        </p:nvSpPr>
        <p:spPr>
          <a:xfrm>
            <a:off x="686281" y="4343218"/>
            <a:ext cx="5485438" cy="4116627"/>
          </a:xfrm>
          <a:noFill/>
          <a:ln/>
        </p:spPr>
        <p:txBody>
          <a:bodyPr lIns="91330" tIns="45665" rIns="91330" bIns="45665"/>
          <a:lstStyle/>
          <a:p>
            <a:endParaRPr lang="en-US" smtClean="0"/>
          </a:p>
        </p:txBody>
      </p:sp>
      <p:sp>
        <p:nvSpPr>
          <p:cNvPr id="26628" name="Slide Number Placeholder 3"/>
          <p:cNvSpPr txBox="1">
            <a:spLocks noGrp="1"/>
          </p:cNvSpPr>
          <p:nvPr/>
        </p:nvSpPr>
        <p:spPr bwMode="auto">
          <a:xfrm>
            <a:off x="3885185" y="8684973"/>
            <a:ext cx="2971211" cy="457565"/>
          </a:xfrm>
          <a:prstGeom prst="rect">
            <a:avLst/>
          </a:prstGeom>
          <a:noFill/>
          <a:ln w="9525">
            <a:noFill/>
            <a:miter lim="800000"/>
            <a:headEnd/>
            <a:tailEnd/>
          </a:ln>
        </p:spPr>
        <p:txBody>
          <a:bodyPr lIns="91330" tIns="45665" rIns="91330" bIns="45665" anchor="b"/>
          <a:lstStyle/>
          <a:p>
            <a:pPr algn="r" defTabSz="912813"/>
            <a:fld id="{1C116D3F-28FC-4843-AC1C-4FFB97E01B6A}" type="slidenum">
              <a:rPr lang="en-GB" sz="1200">
                <a:latin typeface="Arial" charset="0"/>
              </a:rPr>
              <a:pPr algn="r" defTabSz="912813"/>
              <a:t>8</a:t>
            </a:fld>
            <a:endParaRPr lang="en-GB" sz="120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1143000" y="684213"/>
            <a:ext cx="4573588" cy="3430587"/>
          </a:xfrm>
          <a:ln/>
        </p:spPr>
      </p:sp>
      <p:sp>
        <p:nvSpPr>
          <p:cNvPr id="27651" name="Notes Placeholder 2"/>
          <p:cNvSpPr>
            <a:spLocks noGrp="1"/>
          </p:cNvSpPr>
          <p:nvPr>
            <p:ph type="body" idx="1"/>
          </p:nvPr>
        </p:nvSpPr>
        <p:spPr>
          <a:xfrm>
            <a:off x="686281" y="4343218"/>
            <a:ext cx="5485438" cy="4116627"/>
          </a:xfrm>
          <a:noFill/>
          <a:ln/>
        </p:spPr>
        <p:txBody>
          <a:bodyPr lIns="91330" tIns="45665" rIns="91330" bIns="45665"/>
          <a:lstStyle/>
          <a:p>
            <a:endParaRPr lang="en-US" smtClean="0"/>
          </a:p>
        </p:txBody>
      </p:sp>
      <p:sp>
        <p:nvSpPr>
          <p:cNvPr id="27652" name="Slide Number Placeholder 3"/>
          <p:cNvSpPr txBox="1">
            <a:spLocks noGrp="1"/>
          </p:cNvSpPr>
          <p:nvPr/>
        </p:nvSpPr>
        <p:spPr bwMode="auto">
          <a:xfrm>
            <a:off x="3885185" y="8684973"/>
            <a:ext cx="2971211" cy="457565"/>
          </a:xfrm>
          <a:prstGeom prst="rect">
            <a:avLst/>
          </a:prstGeom>
          <a:noFill/>
          <a:ln w="9525">
            <a:noFill/>
            <a:miter lim="800000"/>
            <a:headEnd/>
            <a:tailEnd/>
          </a:ln>
        </p:spPr>
        <p:txBody>
          <a:bodyPr lIns="91330" tIns="45665" rIns="91330" bIns="45665" anchor="b"/>
          <a:lstStyle/>
          <a:p>
            <a:pPr algn="r" defTabSz="912813"/>
            <a:fld id="{D125C70A-8DEC-49FB-BA47-5E2FD14C8BC9}" type="slidenum">
              <a:rPr lang="en-GB" sz="1200">
                <a:latin typeface="Arial" charset="0"/>
              </a:rPr>
              <a:pPr algn="r" defTabSz="912813"/>
              <a:t>9</a:t>
            </a:fld>
            <a:endParaRPr lang="en-GB" sz="120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r>
              <a:rPr lang="en-GB" smtClean="0"/>
              <a:t>We would like you to give out information about the positive benefits of being smokefree to colleagues, fans and young people within your community programmes. As a steward or coach people respect you and look to you for honest advice – therefore you are well placed to guide people in choosing a healthier lifestyle. This could include better health, increased stamina to play sport, nicer smelling breath and clothes and more money to buy essentials such as food or treats such as a meal out, trip to the cinema, downloads, CDs and games. It’s important to focus on the positive aspects rather than labelling people as ‘bad’ if they smoke. By spending just a couple of minutes talking to fans and the local community you can help them be smokefree.</a:t>
            </a:r>
          </a:p>
          <a:p>
            <a:endParaRPr lang="en-GB" smtClean="0"/>
          </a:p>
          <a:p>
            <a:r>
              <a:rPr lang="en-GB" smtClean="0"/>
              <a:t>It’s important not to give mixed messages. If you do smoke, or have smoked in the past, try not to hide this fact from fans. Use your experience as an advantage by letting them know you want to help them to avoid some of the unhealthy decisions you’ve made. Emphasise how hard is to quit but if you’ve done it they can do it too! As a role model it’s important to set a good example and not to smoke in front of fans or the local community particularly children and young people – model the behaviour you would like them to assume.</a:t>
            </a:r>
          </a:p>
          <a:p>
            <a:endParaRPr lang="en-GB" smtClean="0"/>
          </a:p>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1143000" y="684213"/>
            <a:ext cx="4573588" cy="3430587"/>
          </a:xfrm>
          <a:ln/>
        </p:spPr>
      </p:sp>
      <p:sp>
        <p:nvSpPr>
          <p:cNvPr id="23555" name="Notes Placeholder 2"/>
          <p:cNvSpPr>
            <a:spLocks noGrp="1"/>
          </p:cNvSpPr>
          <p:nvPr>
            <p:ph type="body" idx="1"/>
          </p:nvPr>
        </p:nvSpPr>
        <p:spPr>
          <a:xfrm>
            <a:off x="685480" y="4343693"/>
            <a:ext cx="5487042" cy="4116849"/>
          </a:xfrm>
          <a:noFill/>
          <a:ln/>
        </p:spPr>
        <p:txBody>
          <a:bodyPr lIns="91220" tIns="45610" rIns="91220" bIns="45610"/>
          <a:lstStyle/>
          <a:p>
            <a:r>
              <a:rPr lang="en-GB" smtClean="0">
                <a:ea typeface="ＭＳ Ｐゴシック" pitchFamily="34" charset="-128"/>
              </a:rPr>
              <a:t>At the start of the initiative we undertook focus groups with 18 staff from Saints Lancashire County Cricket Club to develop both the training programme and public facing resources to ensure they were appropriate and met community needs.</a:t>
            </a:r>
            <a:r>
              <a:rPr lang="en-US" smtClean="0">
                <a:ea typeface="ＭＳ Ｐゴシック" pitchFamily="34" charset="-128"/>
              </a:rPr>
              <a:t> A selection of resources were developed.</a:t>
            </a:r>
          </a:p>
        </p:txBody>
      </p:sp>
      <p:sp>
        <p:nvSpPr>
          <p:cNvPr id="23556" name="Slide Number Placeholder 3"/>
          <p:cNvSpPr txBox="1">
            <a:spLocks noGrp="1"/>
          </p:cNvSpPr>
          <p:nvPr/>
        </p:nvSpPr>
        <p:spPr bwMode="auto">
          <a:xfrm>
            <a:off x="3884916" y="8684458"/>
            <a:ext cx="2971479" cy="458079"/>
          </a:xfrm>
          <a:prstGeom prst="rect">
            <a:avLst/>
          </a:prstGeom>
          <a:noFill/>
          <a:ln w="9525">
            <a:noFill/>
            <a:miter lim="800000"/>
            <a:headEnd/>
            <a:tailEnd/>
          </a:ln>
        </p:spPr>
        <p:txBody>
          <a:bodyPr lIns="91220" tIns="45610" rIns="91220" bIns="45610" anchor="b"/>
          <a:lstStyle/>
          <a:p>
            <a:pPr algn="r" defTabSz="911225"/>
            <a:fld id="{69B81112-FFCB-4D27-ADAC-89B5F33BF2A7}" type="slidenum">
              <a:rPr lang="en-GB" sz="1200">
                <a:latin typeface="Arial" charset="0"/>
              </a:rPr>
              <a:pPr algn="r" defTabSz="911225"/>
              <a:t>12</a:t>
            </a:fld>
            <a:endParaRPr lang="en-GB" sz="120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F97E1D87-D628-4592-BE85-0C754F5D00A0}" type="slidenum">
              <a:rPr lang="en-GB">
                <a:ea typeface="ＭＳ Ｐゴシック" pitchFamily="34" charset="-128"/>
              </a:rPr>
              <a:pPr/>
              <a:t>13</a:t>
            </a:fld>
            <a:endParaRPr lang="en-GB">
              <a:ea typeface="ＭＳ Ｐゴシック" pitchFamily="34" charset="-128"/>
            </a:endParaRPr>
          </a:p>
        </p:txBody>
      </p:sp>
      <p:sp>
        <p:nvSpPr>
          <p:cNvPr id="24579" name="Rectangle 2"/>
          <p:cNvSpPr>
            <a:spLocks noGrp="1" noRot="1" noChangeAspect="1" noChangeArrowheads="1" noTextEdit="1"/>
          </p:cNvSpPr>
          <p:nvPr>
            <p:ph type="sldImg"/>
          </p:nvPr>
        </p:nvSpPr>
        <p:spPr>
          <a:solidFill>
            <a:srgbClr val="FFFFFF"/>
          </a:solidFill>
          <a:ln/>
        </p:spPr>
      </p:sp>
      <p:sp>
        <p:nvSpPr>
          <p:cNvPr id="24580" name="Rectangle 3"/>
          <p:cNvSpPr>
            <a:spLocks noGrp="1" noChangeArrowheads="1"/>
          </p:cNvSpPr>
          <p:nvPr>
            <p:ph type="body" idx="1"/>
          </p:nvPr>
        </p:nvSpPr>
        <p:spPr>
          <a:xfrm>
            <a:off x="685480" y="4343693"/>
            <a:ext cx="5487042" cy="4116849"/>
          </a:xfrm>
          <a:solidFill>
            <a:srgbClr val="FFFFFF"/>
          </a:solidFill>
          <a:ln>
            <a:solidFill>
              <a:srgbClr val="000000"/>
            </a:solidFill>
          </a:ln>
        </p:spPr>
        <p:txBody>
          <a:bodyPr/>
          <a:lstStyle/>
          <a:p>
            <a:r>
              <a:rPr lang="en-GB" smtClean="0">
                <a:ea typeface="ＭＳ Ｐゴシック" pitchFamily="34" charset="-128"/>
              </a:rPr>
              <a:t>The bespoke brief intervention training programme focuses primarily on the delivery role of stewards, community foundation staff and coaches, and aims to increase stadia staff</a:t>
            </a:r>
            <a:r>
              <a:rPr lang="ja-JP" altLang="en-GB" smtClean="0">
                <a:ea typeface="ＭＳ Ｐゴシック" pitchFamily="34" charset="-128"/>
              </a:rPr>
              <a:t>’</a:t>
            </a:r>
            <a:r>
              <a:rPr lang="en-GB" altLang="ja-JP" smtClean="0">
                <a:ea typeface="ＭＳ Ｐゴシック" pitchFamily="34" charset="-128"/>
              </a:rPr>
              <a:t>s knowledge and skills of how to support fans, other members of staff and the community to quit smoking. In turn, this will assist service referral and access rate. The training comprised a 90 minute interactive session, which addressed the following areas:</a:t>
            </a:r>
          </a:p>
          <a:p>
            <a:r>
              <a:rPr lang="en-GB" smtClean="0">
                <a:ea typeface="ＭＳ Ｐゴシック" pitchFamily="34" charset="-128"/>
              </a:rPr>
              <a:t> </a:t>
            </a:r>
          </a:p>
          <a:p>
            <a:r>
              <a:rPr lang="en-GB" smtClean="0">
                <a:ea typeface="ＭＳ Ｐゴシック" pitchFamily="34" charset="-128"/>
              </a:rPr>
              <a:t>The impact of smoking and benefits of quitting quiz</a:t>
            </a:r>
          </a:p>
          <a:p>
            <a:r>
              <a:rPr lang="en-GB" smtClean="0">
                <a:ea typeface="ＭＳ Ｐゴシック" pitchFamily="34" charset="-128"/>
              </a:rPr>
              <a:t>Quit smoking support</a:t>
            </a:r>
          </a:p>
          <a:p>
            <a:r>
              <a:rPr lang="en-GB" smtClean="0">
                <a:ea typeface="ＭＳ Ｐゴシック" pitchFamily="34" charset="-128"/>
              </a:rPr>
              <a:t>Quitters experience: Today I Can film</a:t>
            </a:r>
          </a:p>
          <a:p>
            <a:r>
              <a:rPr lang="en-GB" smtClean="0">
                <a:ea typeface="ＭＳ Ｐゴシック" pitchFamily="34" charset="-128"/>
              </a:rPr>
              <a:t>Raising the issue: A brief intervention, including role-play</a:t>
            </a:r>
          </a:p>
          <a:p>
            <a:r>
              <a:rPr lang="en-GB" smtClean="0">
                <a:ea typeface="ＭＳ Ｐゴシック" pitchFamily="34" charset="-128"/>
              </a:rPr>
              <a:t>Trainees role</a:t>
            </a:r>
          </a:p>
          <a:p>
            <a:r>
              <a:rPr lang="en-GB" smtClean="0">
                <a:ea typeface="ＭＳ Ｐゴシック" pitchFamily="34" charset="-128"/>
              </a:rPr>
              <a:t>Dealing with potential conflict</a:t>
            </a:r>
          </a:p>
          <a:p>
            <a:r>
              <a:rPr lang="en-GB" smtClean="0">
                <a:ea typeface="ＭＳ Ｐゴシック" pitchFamily="34" charset="-128"/>
              </a:rPr>
              <a:t> </a:t>
            </a:r>
          </a:p>
          <a:p>
            <a:r>
              <a:rPr lang="en-GB" smtClean="0">
                <a:ea typeface="ＭＳ Ｐゴシック" pitchFamily="34" charset="-128"/>
              </a:rPr>
              <a:t>All participants were also allocated a toolkit to facilitate smoking cessation activity with fans, colleagues and community contacts and an A6 diary to record the number of people given advice and support on a weekly basis over a three-month period.</a:t>
            </a:r>
          </a:p>
          <a:p>
            <a:endParaRPr lang="en-US" altLang="ja-JP" smtClean="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r>
              <a:rPr lang="en-GB" smtClean="0">
                <a:ea typeface="ＭＳ Ｐゴシック" pitchFamily="34" charset="-128"/>
              </a:rPr>
              <a:t>The efficacy of the training was assessed using a short questionnaire, which was distributed on completion of the sessions. Overall, the course was well received and achieved all of the trainees learning outcomes and requirements. Following the session participants had a greater understanding and felt more knowledgeable about smoking cessation and felt their ability to disseminate stop smoking advice to the public had increased. </a:t>
            </a:r>
          </a:p>
          <a:p>
            <a:endParaRPr lang="en-GB" smtClean="0">
              <a:ea typeface="ＭＳ Ｐゴシック" pitchFamily="34" charset="-128"/>
            </a:endParaRPr>
          </a:p>
          <a:p>
            <a:r>
              <a:rPr lang="en-GB" smtClean="0">
                <a:ea typeface="ＭＳ Ｐゴシック" pitchFamily="34" charset="-128"/>
              </a:rPr>
              <a:t>All of the participants also intended to incorporate stop smoking advice into their working practice some or all of the time. This high level of satisfaction was also born out in open-ended commentary. </a:t>
            </a:r>
          </a:p>
          <a:p>
            <a:endParaRPr lang="en-US"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endParaRPr lang="en-US"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smtClean="0"/>
              <a:t>Click to edit Master title style</a:t>
            </a:r>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descr="3082 HOM PPP master.jpg"/>
          <p:cNvPicPr>
            <a:picLocks noChangeAspect="1"/>
          </p:cNvPicPr>
          <p:nvPr userDrawn="1"/>
        </p:nvPicPr>
        <p:blipFill>
          <a:blip r:embed="rId13"/>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ea typeface="ヒラギノ角ゴ Pro W3" charset="0"/>
        </a:defRPr>
      </a:lvl2pPr>
      <a:lvl3pPr algn="ctr" rtl="0" eaLnBrk="0" fontAlgn="base" hangingPunct="0">
        <a:spcBef>
          <a:spcPct val="0"/>
        </a:spcBef>
        <a:spcAft>
          <a:spcPct val="0"/>
        </a:spcAft>
        <a:defRPr sz="4400">
          <a:solidFill>
            <a:schemeClr val="tx2"/>
          </a:solidFill>
          <a:latin typeface="Times" charset="0"/>
          <a:ea typeface="ヒラギノ角ゴ Pro W3" charset="0"/>
        </a:defRPr>
      </a:lvl3pPr>
      <a:lvl4pPr algn="ctr" rtl="0" eaLnBrk="0" fontAlgn="base" hangingPunct="0">
        <a:spcBef>
          <a:spcPct val="0"/>
        </a:spcBef>
        <a:spcAft>
          <a:spcPct val="0"/>
        </a:spcAft>
        <a:defRPr sz="4400">
          <a:solidFill>
            <a:schemeClr val="tx2"/>
          </a:solidFill>
          <a:latin typeface="Times" charset="0"/>
          <a:ea typeface="ヒラギノ角ゴ Pro W3" charset="0"/>
        </a:defRPr>
      </a:lvl4pPr>
      <a:lvl5pPr algn="ctr" rtl="0" eaLnBrk="0" fontAlgn="base" hangingPunct="0">
        <a:spcBef>
          <a:spcPct val="0"/>
        </a:spcBef>
        <a:spcAft>
          <a:spcPct val="0"/>
        </a:spcAft>
        <a:defRPr sz="4400">
          <a:solidFill>
            <a:schemeClr val="tx2"/>
          </a:solidFill>
          <a:latin typeface="Times" charset="0"/>
          <a:ea typeface="ヒラギノ角ゴ Pro W3" charset="0"/>
        </a:defRPr>
      </a:lvl5pPr>
      <a:lvl6pPr marL="457200" algn="ctr" rtl="0" fontAlgn="base">
        <a:spcBef>
          <a:spcPct val="0"/>
        </a:spcBef>
        <a:spcAft>
          <a:spcPct val="0"/>
        </a:spcAft>
        <a:defRPr sz="4400">
          <a:solidFill>
            <a:schemeClr val="tx2"/>
          </a:solidFill>
          <a:latin typeface="Times" charset="0"/>
          <a:ea typeface="ヒラギノ角ゴ Pro W3" charset="0"/>
        </a:defRPr>
      </a:lvl6pPr>
      <a:lvl7pPr marL="914400" algn="ctr" rtl="0" fontAlgn="base">
        <a:spcBef>
          <a:spcPct val="0"/>
        </a:spcBef>
        <a:spcAft>
          <a:spcPct val="0"/>
        </a:spcAft>
        <a:defRPr sz="4400">
          <a:solidFill>
            <a:schemeClr val="tx2"/>
          </a:solidFill>
          <a:latin typeface="Times" charset="0"/>
          <a:ea typeface="ヒラギノ角ゴ Pro W3" charset="0"/>
        </a:defRPr>
      </a:lvl7pPr>
      <a:lvl8pPr marL="1371600" algn="ctr" rtl="0" fontAlgn="base">
        <a:spcBef>
          <a:spcPct val="0"/>
        </a:spcBef>
        <a:spcAft>
          <a:spcPct val="0"/>
        </a:spcAft>
        <a:defRPr sz="4400">
          <a:solidFill>
            <a:schemeClr val="tx2"/>
          </a:solidFill>
          <a:latin typeface="Times" charset="0"/>
          <a:ea typeface="ヒラギノ角ゴ Pro W3" charset="0"/>
        </a:defRPr>
      </a:lvl8pPr>
      <a:lvl9pPr marL="1828800" algn="ctr" rtl="0" fontAlgn="base">
        <a:spcBef>
          <a:spcPct val="0"/>
        </a:spcBef>
        <a:spcAft>
          <a:spcPct val="0"/>
        </a:spcAft>
        <a:defRPr sz="4400">
          <a:solidFill>
            <a:schemeClr val="tx2"/>
          </a:solidFill>
          <a:latin typeface="Times" charset="0"/>
          <a:ea typeface="ヒラギノ角ゴ Pro W3"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www.healthystadia.eu/" TargetMode="External"/><Relationship Id="rId2" Type="http://schemas.openxmlformats.org/officeDocument/2006/relationships/hyperlink" Target="mailto:matthew.philpott@healthystadia.e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uk/url?sa=i&amp;rct=j&amp;q=&amp;source=images&amp;cd=&amp;cad=rja&amp;docid=sFscp0FFtd9ZZM&amp;tbnid=ct0QCxo0Zm8fjM:&amp;ved=0CAUQjRw&amp;url=http://www.caravanclub.co.uk/CaravanClubApps/Applications/Great-Days-Out/ProductDetail.aspx?productid=502565&amp;productlatitude=53.45722&amp;productlongitude=-2.287969&amp;returnUrl=/planning-your-holiday/uk-holiday-planning/holiday-ideas/regional-guides/caravan-sites-and-parks-in-england/caravan-sites-in-north-west-england/&amp;linkText=Back%20to%20site%20details&amp;ei=zGDAUeh_g-_SBaz7gcgK&amp;bvm=bv.47883778,d.d2k&amp;psig=AFQjCNFHcy1dBRPhXaCWM27psIOUtCptsw&amp;ust=1371648416169521"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www.google.co.uk/url?sa=i&amp;rct=j&amp;q=&amp;source=images&amp;cd=&amp;cad=rja&amp;docid=1i_h6ni4R9wJoM&amp;tbnid=W93uNjixgSENeM:&amp;ved=0CAUQjRw&amp;url=http://www.sthelensstar.co.uk/news/10361007.Structural_works_begin_at_Langtree_Park_in_readiness_for_cladding/&amp;ei=eGHAUajkB-Sm0AXM1IHQCg&amp;bvm=bv.47883778,d.d2k&amp;psig=AFQjCNFv9dJ4BFj-vavar_VfqOBh5XFq9g&amp;ust=1371648711411945" TargetMode="Externa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hyperlink" Target="http://www.smokefree.nhs.uk/"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dirty="0" smtClean="0">
                <a:solidFill>
                  <a:srgbClr val="00B050"/>
                </a:solidFill>
                <a:latin typeface="Arial" pitchFamily="34" charset="0"/>
                <a:cs typeface="Arial" pitchFamily="34" charset="0"/>
              </a:rPr>
              <a:t/>
            </a:r>
            <a:br>
              <a:rPr lang="en-GB" sz="2000" dirty="0" smtClean="0">
                <a:solidFill>
                  <a:srgbClr val="00B050"/>
                </a:solidFill>
                <a:latin typeface="Arial" pitchFamily="34" charset="0"/>
                <a:cs typeface="Arial" pitchFamily="34" charset="0"/>
              </a:rPr>
            </a:br>
            <a:endParaRPr lang="en-GB" sz="2000" dirty="0">
              <a:solidFill>
                <a:srgbClr val="00B050"/>
              </a:solidFill>
              <a:latin typeface="Arial" pitchFamily="34" charset="0"/>
              <a:cs typeface="Arial" pitchFamily="34" charset="0"/>
            </a:endParaRPr>
          </a:p>
        </p:txBody>
      </p:sp>
      <p:sp>
        <p:nvSpPr>
          <p:cNvPr id="3" name="Content Placeholder 2"/>
          <p:cNvSpPr>
            <a:spLocks noGrp="1"/>
          </p:cNvSpPr>
          <p:nvPr>
            <p:ph idx="1"/>
          </p:nvPr>
        </p:nvSpPr>
        <p:spPr>
          <a:xfrm>
            <a:off x="457200" y="1124744"/>
            <a:ext cx="8229600" cy="5001419"/>
          </a:xfrm>
        </p:spPr>
        <p:txBody>
          <a:bodyPr/>
          <a:lstStyle/>
          <a:p>
            <a:pPr algn="ctr">
              <a:buNone/>
            </a:pPr>
            <a:endParaRPr lang="en-GB" sz="2800" dirty="0" smtClean="0">
              <a:solidFill>
                <a:srgbClr val="00B050"/>
              </a:solidFill>
              <a:latin typeface="Arial" pitchFamily="34" charset="0"/>
              <a:cs typeface="Arial" pitchFamily="34" charset="0"/>
            </a:endParaRPr>
          </a:p>
          <a:p>
            <a:pPr algn="ctr">
              <a:buNone/>
            </a:pPr>
            <a:r>
              <a:rPr lang="en-GB" dirty="0" smtClean="0">
                <a:solidFill>
                  <a:srgbClr val="00B050"/>
                </a:solidFill>
                <a:latin typeface="Arial" pitchFamily="34" charset="0"/>
                <a:cs typeface="Arial" pitchFamily="34" charset="0"/>
              </a:rPr>
              <a:t>‘</a:t>
            </a:r>
            <a:r>
              <a:rPr lang="en-GB" dirty="0" err="1" smtClean="0">
                <a:solidFill>
                  <a:srgbClr val="00B050"/>
                </a:solidFill>
                <a:latin typeface="Arial" pitchFamily="34" charset="0"/>
                <a:cs typeface="Arial" pitchFamily="34" charset="0"/>
              </a:rPr>
              <a:t>Smokefree</a:t>
            </a:r>
            <a:r>
              <a:rPr lang="en-GB" dirty="0" smtClean="0">
                <a:solidFill>
                  <a:srgbClr val="00B050"/>
                </a:solidFill>
                <a:latin typeface="Arial" pitchFamily="34" charset="0"/>
                <a:cs typeface="Arial" pitchFamily="34" charset="0"/>
              </a:rPr>
              <a:t> Squad’ - Using professional sports settings to refer fans to stop smoking services</a:t>
            </a:r>
            <a:r>
              <a:rPr lang="en-GB" dirty="0" smtClean="0"/>
              <a:t/>
            </a:r>
            <a:br>
              <a:rPr lang="en-GB" dirty="0" smtClean="0"/>
            </a:br>
            <a:endParaRPr lang="en-GB" dirty="0" smtClean="0"/>
          </a:p>
          <a:p>
            <a:pPr algn="ctr">
              <a:buNone/>
            </a:pPr>
            <a:r>
              <a:rPr lang="en-GB" sz="2400" b="1" dirty="0" smtClean="0">
                <a:latin typeface="Arial" pitchFamily="34" charset="0"/>
                <a:cs typeface="Arial" pitchFamily="34" charset="0"/>
              </a:rPr>
              <a:t>Dr Matthew Philpott, PhD</a:t>
            </a:r>
          </a:p>
          <a:p>
            <a:pPr algn="ctr">
              <a:buNone/>
            </a:pPr>
            <a:r>
              <a:rPr lang="en-GB" sz="2400" b="1" dirty="0" smtClean="0">
                <a:latin typeface="Arial" pitchFamily="34" charset="0"/>
                <a:cs typeface="Arial" pitchFamily="34" charset="0"/>
              </a:rPr>
              <a:t>Director, European Healthy Stadia Network</a:t>
            </a:r>
          </a:p>
          <a:p>
            <a:pPr algn="ctr">
              <a:buNone/>
            </a:pPr>
            <a:endParaRPr lang="en-GB" sz="2400" b="1" dirty="0" smtClean="0">
              <a:latin typeface="Arial" pitchFamily="34" charset="0"/>
              <a:cs typeface="Arial" pitchFamily="34" charset="0"/>
            </a:endParaRPr>
          </a:p>
          <a:p>
            <a:pPr algn="ctr">
              <a:buNone/>
            </a:pPr>
            <a:r>
              <a:rPr lang="en-GB" sz="2400" dirty="0" smtClean="0">
                <a:latin typeface="Arial" pitchFamily="34" charset="0"/>
                <a:cs typeface="Arial" pitchFamily="34" charset="0"/>
              </a:rPr>
              <a:t>UK NSCC, London – 28/6/2013</a:t>
            </a:r>
          </a:p>
          <a:p>
            <a:pPr algn="ctr">
              <a:buNone/>
            </a:pPr>
            <a:endParaRPr lang="en-GB" sz="2400" dirty="0" smtClean="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bwMode="auto">
          <a:xfrm>
            <a:off x="1331640" y="765175"/>
            <a:ext cx="6696744" cy="647700"/>
          </a:xfrm>
          <a:prstGeom prst="rect">
            <a:avLst/>
          </a:prstGeom>
          <a:noFill/>
          <a:ln>
            <a:miter lim="800000"/>
            <a:headEnd/>
            <a:tailEnd/>
          </a:ln>
        </p:spPr>
        <p:txBody>
          <a:bodyPr/>
          <a:lstStyle/>
          <a:p>
            <a:pPr eaLnBrk="1" hangingPunct="1"/>
            <a:r>
              <a:rPr lang="en-US" sz="2400" b="1" dirty="0" smtClean="0">
                <a:solidFill>
                  <a:schemeClr val="tx1"/>
                </a:solidFill>
                <a:latin typeface="Arial" charset="0"/>
              </a:rPr>
              <a:t>Role of Stewards and Community Coaches</a:t>
            </a:r>
          </a:p>
        </p:txBody>
      </p:sp>
      <p:sp>
        <p:nvSpPr>
          <p:cNvPr id="20483" name="Rectangle 3"/>
          <p:cNvSpPr>
            <a:spLocks noGrp="1" noChangeArrowheads="1"/>
          </p:cNvSpPr>
          <p:nvPr>
            <p:ph type="body" idx="4294967295"/>
          </p:nvPr>
        </p:nvSpPr>
        <p:spPr bwMode="auto">
          <a:xfrm>
            <a:off x="323528" y="1340768"/>
            <a:ext cx="5748660" cy="4480595"/>
          </a:xfrm>
          <a:prstGeom prst="rect">
            <a:avLst/>
          </a:prstGeom>
          <a:noFill/>
          <a:ln>
            <a:miter lim="800000"/>
            <a:headEnd/>
            <a:tailEnd/>
          </a:ln>
        </p:spPr>
        <p:txBody>
          <a:bodyPr/>
          <a:lstStyle/>
          <a:p>
            <a:pPr>
              <a:lnSpc>
                <a:spcPct val="80000"/>
              </a:lnSpc>
              <a:buFont typeface="Wingdings" pitchFamily="2" charset="2"/>
              <a:buChar char="§"/>
            </a:pPr>
            <a:r>
              <a:rPr lang="en-GB" sz="2000" dirty="0" smtClean="0">
                <a:latin typeface="Arial" charset="0"/>
                <a:cs typeface="Arial" charset="0"/>
              </a:rPr>
              <a:t>Give verbal information on dangers of</a:t>
            </a:r>
          </a:p>
          <a:p>
            <a:pPr>
              <a:lnSpc>
                <a:spcPct val="80000"/>
              </a:lnSpc>
              <a:buNone/>
            </a:pPr>
            <a:r>
              <a:rPr lang="en-GB" sz="2000" dirty="0" smtClean="0">
                <a:latin typeface="Arial" charset="0"/>
                <a:cs typeface="Arial" charset="0"/>
              </a:rPr>
              <a:t>	smoking and distribute social marketing</a:t>
            </a:r>
          </a:p>
          <a:p>
            <a:pPr>
              <a:lnSpc>
                <a:spcPct val="80000"/>
              </a:lnSpc>
              <a:buNone/>
            </a:pPr>
            <a:r>
              <a:rPr lang="en-GB" sz="2000" dirty="0" smtClean="0">
                <a:latin typeface="Arial" charset="0"/>
                <a:cs typeface="Arial" charset="0"/>
              </a:rPr>
              <a:t> 	resources to fans, local communities</a:t>
            </a:r>
          </a:p>
          <a:p>
            <a:pPr>
              <a:lnSpc>
                <a:spcPct val="80000"/>
              </a:lnSpc>
              <a:buNone/>
            </a:pPr>
            <a:r>
              <a:rPr lang="en-GB" sz="2000" dirty="0" smtClean="0">
                <a:latin typeface="Arial" charset="0"/>
                <a:cs typeface="Arial" charset="0"/>
              </a:rPr>
              <a:t>	&amp; club colleagues</a:t>
            </a:r>
          </a:p>
          <a:p>
            <a:pPr>
              <a:lnSpc>
                <a:spcPct val="80000"/>
              </a:lnSpc>
              <a:buFont typeface="Wingdings" pitchFamily="2" charset="2"/>
              <a:buChar char="§"/>
            </a:pPr>
            <a:endParaRPr lang="en-GB" sz="2000" dirty="0" smtClean="0">
              <a:latin typeface="Arial" charset="0"/>
              <a:cs typeface="Arial" charset="0"/>
            </a:endParaRPr>
          </a:p>
          <a:p>
            <a:pPr>
              <a:lnSpc>
                <a:spcPct val="80000"/>
              </a:lnSpc>
              <a:buFont typeface="Wingdings" pitchFamily="2" charset="2"/>
              <a:buChar char="§"/>
            </a:pPr>
            <a:r>
              <a:rPr lang="en-GB" sz="2000" dirty="0" smtClean="0">
                <a:latin typeface="Arial" charset="0"/>
                <a:cs typeface="Arial" charset="0"/>
              </a:rPr>
              <a:t>Signpost smokers who want to quit to </a:t>
            </a:r>
          </a:p>
          <a:p>
            <a:pPr>
              <a:lnSpc>
                <a:spcPct val="80000"/>
              </a:lnSpc>
              <a:buNone/>
            </a:pPr>
            <a:r>
              <a:rPr lang="en-GB" sz="2000" dirty="0" smtClean="0">
                <a:latin typeface="Arial" charset="0"/>
                <a:cs typeface="Arial" charset="0"/>
              </a:rPr>
              <a:t>	Local Stop Smoking Services</a:t>
            </a:r>
          </a:p>
          <a:p>
            <a:pPr>
              <a:lnSpc>
                <a:spcPct val="80000"/>
              </a:lnSpc>
              <a:buNone/>
            </a:pPr>
            <a:endParaRPr lang="en-GB" sz="2000" dirty="0" smtClean="0">
              <a:latin typeface="Arial" charset="0"/>
              <a:cs typeface="Arial" charset="0"/>
            </a:endParaRPr>
          </a:p>
          <a:p>
            <a:pPr>
              <a:lnSpc>
                <a:spcPct val="80000"/>
              </a:lnSpc>
              <a:buFont typeface="Wingdings" pitchFamily="2" charset="2"/>
              <a:buChar char="§"/>
            </a:pPr>
            <a:r>
              <a:rPr lang="en-GB" sz="2000" dirty="0" smtClean="0">
                <a:latin typeface="Arial" charset="0"/>
                <a:cs typeface="Arial" charset="0"/>
              </a:rPr>
              <a:t>Talk about their own experience - if they</a:t>
            </a:r>
          </a:p>
          <a:p>
            <a:pPr>
              <a:lnSpc>
                <a:spcPct val="80000"/>
              </a:lnSpc>
              <a:buNone/>
            </a:pPr>
            <a:r>
              <a:rPr lang="en-GB" sz="2000" dirty="0" smtClean="0">
                <a:latin typeface="Arial" charset="0"/>
                <a:cs typeface="Arial" charset="0"/>
              </a:rPr>
              <a:t>	were an ex-smoker, speak to fans about</a:t>
            </a:r>
          </a:p>
          <a:p>
            <a:pPr>
              <a:lnSpc>
                <a:spcPct val="80000"/>
              </a:lnSpc>
              <a:buNone/>
            </a:pPr>
            <a:r>
              <a:rPr lang="en-GB" sz="2000" dirty="0" smtClean="0">
                <a:latin typeface="Arial" charset="0"/>
                <a:cs typeface="Arial" charset="0"/>
              </a:rPr>
              <a:t> 	how they quit and how many times it took </a:t>
            </a:r>
          </a:p>
          <a:p>
            <a:pPr>
              <a:lnSpc>
                <a:spcPct val="80000"/>
              </a:lnSpc>
              <a:buFont typeface="Wingdings" pitchFamily="2" charset="2"/>
              <a:buChar char="§"/>
            </a:pPr>
            <a:endParaRPr lang="en-GB" sz="2000" dirty="0" smtClean="0">
              <a:latin typeface="Arial" charset="0"/>
              <a:cs typeface="Arial" charset="0"/>
            </a:endParaRPr>
          </a:p>
          <a:p>
            <a:pPr>
              <a:lnSpc>
                <a:spcPct val="80000"/>
              </a:lnSpc>
              <a:buFont typeface="Wingdings" pitchFamily="2" charset="2"/>
              <a:buChar char="§"/>
            </a:pPr>
            <a:r>
              <a:rPr lang="en-GB" sz="2000" dirty="0" smtClean="0">
                <a:latin typeface="Arial" charset="0"/>
                <a:cs typeface="Arial" charset="0"/>
              </a:rPr>
              <a:t>Record the number of people they gave</a:t>
            </a:r>
          </a:p>
          <a:p>
            <a:pPr>
              <a:lnSpc>
                <a:spcPct val="80000"/>
              </a:lnSpc>
              <a:buNone/>
            </a:pPr>
            <a:r>
              <a:rPr lang="en-GB" sz="2000" dirty="0" smtClean="0">
                <a:latin typeface="Arial" charset="0"/>
                <a:cs typeface="Arial" charset="0"/>
              </a:rPr>
              <a:t>	information and advice to in a bespoke diary produced for the campaign</a:t>
            </a:r>
          </a:p>
          <a:p>
            <a:pPr>
              <a:lnSpc>
                <a:spcPct val="80000"/>
              </a:lnSpc>
              <a:buClr>
                <a:srgbClr val="CC0000"/>
              </a:buClr>
              <a:buFont typeface="Wingdings" pitchFamily="2" charset="2"/>
              <a:buChar char="§"/>
            </a:pPr>
            <a:endParaRPr lang="en-GB" sz="1800" dirty="0" smtClean="0">
              <a:latin typeface="Arial" charset="0"/>
              <a:cs typeface="Arial" charset="0"/>
            </a:endParaRPr>
          </a:p>
        </p:txBody>
      </p:sp>
      <p:pic>
        <p:nvPicPr>
          <p:cNvPr id="20485" name="Picture 7" descr="http://fsarena.co.uk/wp-content/uploads/2010/09/stewards-300x200.jpg"/>
          <p:cNvPicPr>
            <a:picLocks noChangeAspect="1" noChangeArrowheads="1"/>
          </p:cNvPicPr>
          <p:nvPr/>
        </p:nvPicPr>
        <p:blipFill>
          <a:blip r:embed="rId3"/>
          <a:srcRect/>
          <a:stretch>
            <a:fillRect/>
          </a:stretch>
        </p:blipFill>
        <p:spPr bwMode="auto">
          <a:xfrm>
            <a:off x="5580112" y="2060848"/>
            <a:ext cx="3242035" cy="216024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457200" y="692150"/>
            <a:ext cx="8229600" cy="5184775"/>
          </a:xfrm>
          <a:noFill/>
          <a:ln>
            <a:miter lim="800000"/>
            <a:headEnd/>
            <a:tailEnd/>
          </a:ln>
        </p:spPr>
        <p:txBody>
          <a:bodyPr vert="horz" wrap="square" lIns="91440" tIns="45720" rIns="91440" bIns="45720" numCol="1" anchor="t" anchorCtr="0" compatLnSpc="1">
            <a:prstTxWarp prst="textNoShape">
              <a:avLst/>
            </a:prstTxWarp>
          </a:bodyPr>
          <a:lstStyle/>
          <a:p>
            <a:r>
              <a:rPr lang="en-GB" sz="2400" b="1" dirty="0" smtClean="0">
                <a:solidFill>
                  <a:schemeClr val="tx1"/>
                </a:solidFill>
                <a:latin typeface="Arial" charset="0"/>
              </a:rPr>
              <a:t>  Materials and Messaging </a:t>
            </a:r>
            <a:br>
              <a:rPr lang="en-GB" sz="2400" b="1" dirty="0" smtClean="0">
                <a:solidFill>
                  <a:schemeClr val="tx1"/>
                </a:solidFill>
                <a:latin typeface="Arial" charset="0"/>
              </a:rPr>
            </a:br>
            <a:r>
              <a:rPr lang="en-GB" sz="2400" b="1" dirty="0" smtClean="0">
                <a:solidFill>
                  <a:schemeClr val="tx1"/>
                </a:solidFill>
                <a:latin typeface="Arial" charset="0"/>
              </a:rPr>
              <a:t/>
            </a:r>
            <a:br>
              <a:rPr lang="en-GB" sz="2400" b="1" dirty="0" smtClean="0">
                <a:solidFill>
                  <a:schemeClr val="tx1"/>
                </a:solidFill>
                <a:latin typeface="Arial" charset="0"/>
              </a:rPr>
            </a:br>
            <a:endParaRPr lang="en-GB" sz="2400" b="1" dirty="0" smtClean="0">
              <a:solidFill>
                <a:schemeClr val="tx1"/>
              </a:solidFill>
              <a:latin typeface="Arial" charset="0"/>
            </a:endParaRPr>
          </a:p>
        </p:txBody>
      </p:sp>
      <p:sp>
        <p:nvSpPr>
          <p:cNvPr id="19459" name="Rectangle 3"/>
          <p:cNvSpPr>
            <a:spLocks noGrp="1" noChangeArrowheads="1"/>
          </p:cNvSpPr>
          <p:nvPr>
            <p:ph type="body" idx="1"/>
          </p:nvPr>
        </p:nvSpPr>
        <p:spPr bwMode="auto">
          <a:xfrm>
            <a:off x="468313" y="1340768"/>
            <a:ext cx="4679950" cy="4609183"/>
          </a:xfrm>
          <a:noFill/>
          <a:ln>
            <a:miter lim="800000"/>
            <a:headEnd/>
            <a:tailEnd/>
          </a:ln>
        </p:spPr>
        <p:txBody>
          <a:bodyPr vert="horz" wrap="square" lIns="91440" tIns="45720" rIns="91440" bIns="45720" numCol="1" anchor="t" anchorCtr="0" compatLnSpc="1">
            <a:prstTxWarp prst="textNoShape">
              <a:avLst/>
            </a:prstTxWarp>
          </a:bodyPr>
          <a:lstStyle/>
          <a:p>
            <a:pPr>
              <a:buClr>
                <a:srgbClr val="FF0000"/>
              </a:buClr>
              <a:buFont typeface="Arial" charset="0"/>
              <a:buChar char="♥"/>
            </a:pPr>
            <a:endParaRPr lang="en-GB" sz="1000" dirty="0" smtClean="0">
              <a:latin typeface="Arial" charset="0"/>
              <a:cs typeface="Arial" charset="0"/>
            </a:endParaRPr>
          </a:p>
          <a:p>
            <a:pPr>
              <a:buFont typeface="Wingdings" pitchFamily="2" charset="2"/>
              <a:buChar char="§"/>
            </a:pPr>
            <a:r>
              <a:rPr lang="en-GB" sz="1800" dirty="0" smtClean="0">
                <a:latin typeface="Arial" charset="0"/>
                <a:cs typeface="Arial" charset="0"/>
              </a:rPr>
              <a:t>Used focus groups of club staff, stewards and fans to devise campaign brand, training &amp; marketing materials</a:t>
            </a:r>
          </a:p>
          <a:p>
            <a:pPr>
              <a:buFont typeface="Wingdings" pitchFamily="2" charset="2"/>
              <a:buChar char="§"/>
            </a:pPr>
            <a:endParaRPr lang="en-GB" sz="1800" dirty="0" smtClean="0">
              <a:latin typeface="Arial" charset="0"/>
              <a:cs typeface="Arial" charset="0"/>
            </a:endParaRPr>
          </a:p>
          <a:p>
            <a:pPr>
              <a:buFont typeface="Wingdings" pitchFamily="2" charset="2"/>
              <a:buChar char="§"/>
            </a:pPr>
            <a:r>
              <a:rPr lang="en-GB" sz="1800" dirty="0" smtClean="0">
                <a:latin typeface="Arial" charset="0"/>
                <a:cs typeface="Arial" charset="0"/>
              </a:rPr>
              <a:t>Club related educational materials contained LSSS contact numbers, text referral number, QR code, and unique reference to track referrals into LSSS</a:t>
            </a:r>
          </a:p>
          <a:p>
            <a:pPr>
              <a:buFont typeface="Wingdings" pitchFamily="2" charset="2"/>
              <a:buChar char="§"/>
            </a:pPr>
            <a:endParaRPr lang="en-GB" sz="1800" dirty="0" smtClean="0">
              <a:latin typeface="Arial" charset="0"/>
              <a:cs typeface="Arial" charset="0"/>
            </a:endParaRPr>
          </a:p>
          <a:p>
            <a:pPr>
              <a:buFont typeface="Wingdings" pitchFamily="2" charset="2"/>
              <a:buChar char="§"/>
            </a:pPr>
            <a:r>
              <a:rPr lang="en-GB" sz="1800" dirty="0" smtClean="0">
                <a:latin typeface="Arial" charset="0"/>
                <a:cs typeface="Arial" charset="0"/>
              </a:rPr>
              <a:t>Materials and communications used player endorsements &amp; targeted messaging e.g. consequences of smoking on sports performance, cost of smoking, smell of smoke etc</a:t>
            </a:r>
          </a:p>
        </p:txBody>
      </p:sp>
      <p:pic>
        <p:nvPicPr>
          <p:cNvPr id="19461" name="Picture 2"/>
          <p:cNvPicPr>
            <a:picLocks noChangeAspect="1" noChangeArrowheads="1"/>
          </p:cNvPicPr>
          <p:nvPr/>
        </p:nvPicPr>
        <p:blipFill>
          <a:blip r:embed="rId2"/>
          <a:srcRect/>
          <a:stretch>
            <a:fillRect/>
          </a:stretch>
        </p:blipFill>
        <p:spPr bwMode="auto">
          <a:xfrm>
            <a:off x="6156325" y="1557338"/>
            <a:ext cx="1655763" cy="2327275"/>
          </a:xfrm>
          <a:prstGeom prst="rect">
            <a:avLst/>
          </a:prstGeom>
          <a:noFill/>
          <a:ln w="9525">
            <a:noFill/>
            <a:miter lim="800000"/>
            <a:headEnd/>
            <a:tailEnd/>
          </a:ln>
        </p:spPr>
      </p:pic>
      <p:pic>
        <p:nvPicPr>
          <p:cNvPr id="19462" name="Picture 4"/>
          <p:cNvPicPr>
            <a:picLocks noChangeAspect="1" noChangeArrowheads="1"/>
          </p:cNvPicPr>
          <p:nvPr/>
        </p:nvPicPr>
        <p:blipFill>
          <a:blip r:embed="rId3"/>
          <a:srcRect/>
          <a:stretch>
            <a:fillRect/>
          </a:stretch>
        </p:blipFill>
        <p:spPr bwMode="auto">
          <a:xfrm>
            <a:off x="4966824" y="4149080"/>
            <a:ext cx="3985212" cy="158335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1259632" y="692696"/>
            <a:ext cx="6768752" cy="926554"/>
          </a:xfrm>
          <a:prstGeom prst="rect">
            <a:avLst/>
          </a:prstGeom>
        </p:spPr>
        <p:txBody>
          <a:bodyPr/>
          <a:lstStyle/>
          <a:p>
            <a:pPr eaLnBrk="1" hangingPunct="1">
              <a:defRPr/>
            </a:pPr>
            <a:r>
              <a:rPr lang="en-GB" sz="2400" b="1" dirty="0" smtClean="0">
                <a:solidFill>
                  <a:schemeClr val="tx1"/>
                </a:solidFill>
                <a:latin typeface="Arial" pitchFamily="34" charset="0"/>
                <a:ea typeface="ＭＳ Ｐゴシック" pitchFamily="3" charset="-128"/>
                <a:cs typeface="Arial" pitchFamily="34" charset="0"/>
              </a:rPr>
              <a:t>Marketing Materials &amp; Communications</a:t>
            </a:r>
          </a:p>
        </p:txBody>
      </p:sp>
      <p:sp>
        <p:nvSpPr>
          <p:cNvPr id="9219" name="Rectangle 3"/>
          <p:cNvSpPr>
            <a:spLocks noGrp="1" noChangeArrowheads="1"/>
          </p:cNvSpPr>
          <p:nvPr>
            <p:ph type="body" idx="4294967295"/>
          </p:nvPr>
        </p:nvSpPr>
        <p:spPr>
          <a:xfrm>
            <a:off x="0" y="1484784"/>
            <a:ext cx="9144000" cy="4403254"/>
          </a:xfrm>
          <a:prstGeom prst="rect">
            <a:avLst/>
          </a:prstGeom>
        </p:spPr>
        <p:txBody>
          <a:bodyPr/>
          <a:lstStyle/>
          <a:p>
            <a:pPr eaLnBrk="1" hangingPunct="1">
              <a:buNone/>
            </a:pPr>
            <a:r>
              <a:rPr lang="en-GB" sz="1800" dirty="0" smtClean="0">
                <a:latin typeface="Arial" charset="0"/>
                <a:ea typeface="ＭＳ Ｐゴシック" pitchFamily="34" charset="-128"/>
              </a:rPr>
              <a:t>    </a:t>
            </a:r>
            <a:r>
              <a:rPr lang="en-GB" sz="1800" b="1" dirty="0" smtClean="0">
                <a:latin typeface="Arial" charset="0"/>
                <a:ea typeface="ＭＳ Ｐゴシック" pitchFamily="34" charset="-128"/>
              </a:rPr>
              <a:t>Key materials and communications channels:</a:t>
            </a:r>
          </a:p>
          <a:p>
            <a:pPr eaLnBrk="1" hangingPunct="1">
              <a:buFont typeface="Wingdings" pitchFamily="2" charset="2"/>
              <a:buChar char="§"/>
            </a:pPr>
            <a:endParaRPr lang="en-GB" sz="1800" dirty="0" smtClean="0">
              <a:latin typeface="Arial" charset="0"/>
              <a:ea typeface="ＭＳ Ｐゴシック" pitchFamily="34" charset="-128"/>
            </a:endParaRPr>
          </a:p>
          <a:p>
            <a:pPr lvl="1" eaLnBrk="1" hangingPunct="1">
              <a:buFont typeface="Wingdings" pitchFamily="2" charset="2"/>
              <a:buChar char="§"/>
            </a:pPr>
            <a:r>
              <a:rPr lang="en-GB" sz="1800" dirty="0" smtClean="0">
                <a:latin typeface="Arial" charset="0"/>
                <a:ea typeface="ＭＳ Ｐゴシック" pitchFamily="34" charset="-128"/>
              </a:rPr>
              <a:t>8,000 Z-cards with match fixtures</a:t>
            </a:r>
          </a:p>
          <a:p>
            <a:pPr lvl="1" eaLnBrk="1" hangingPunct="1">
              <a:buFont typeface="Wingdings" pitchFamily="2" charset="2"/>
              <a:buChar char="§"/>
            </a:pPr>
            <a:r>
              <a:rPr lang="en-GB" sz="1800" dirty="0" smtClean="0">
                <a:latin typeface="Arial" charset="0"/>
                <a:ea typeface="ＭＳ Ｐゴシック" pitchFamily="34" charset="-128"/>
              </a:rPr>
              <a:t>8,000 ‘Top Trumps’ player cards</a:t>
            </a:r>
          </a:p>
          <a:p>
            <a:pPr lvl="1" eaLnBrk="1" hangingPunct="1">
              <a:buFont typeface="Wingdings" pitchFamily="2" charset="2"/>
              <a:buChar char="§"/>
            </a:pPr>
            <a:r>
              <a:rPr lang="en-GB" sz="1800" dirty="0" smtClean="0">
                <a:latin typeface="Arial" charset="0"/>
                <a:ea typeface="ＭＳ Ｐゴシック" pitchFamily="34" charset="-128"/>
              </a:rPr>
              <a:t>A3 Posters with QR code</a:t>
            </a:r>
          </a:p>
          <a:p>
            <a:pPr lvl="1" eaLnBrk="1" hangingPunct="1">
              <a:buFont typeface="Wingdings" pitchFamily="2" charset="2"/>
              <a:buChar char="§"/>
            </a:pPr>
            <a:r>
              <a:rPr lang="en-GB" sz="1800" dirty="0" smtClean="0">
                <a:latin typeface="Arial" charset="0"/>
                <a:ea typeface="ＭＳ Ｐゴシック" pitchFamily="34" charset="-128"/>
              </a:rPr>
              <a:t>Portable kiosks &amp; feather banners</a:t>
            </a:r>
          </a:p>
          <a:p>
            <a:pPr lvl="1" eaLnBrk="1" hangingPunct="1">
              <a:buFont typeface="Wingdings" pitchFamily="2" charset="2"/>
              <a:buChar char="§"/>
            </a:pPr>
            <a:r>
              <a:rPr lang="en-GB" sz="1800" dirty="0" smtClean="0">
                <a:latin typeface="Arial" charset="0"/>
                <a:ea typeface="ＭＳ Ｐゴシック" pitchFamily="34" charset="-128"/>
              </a:rPr>
              <a:t>T-shirts &amp; caps for stewards</a:t>
            </a:r>
          </a:p>
          <a:p>
            <a:pPr lvl="1" eaLnBrk="1" hangingPunct="1">
              <a:buFont typeface="Wingdings" pitchFamily="2" charset="2"/>
              <a:buChar char="§"/>
            </a:pPr>
            <a:r>
              <a:rPr lang="en-GB" sz="1800" dirty="0" smtClean="0">
                <a:latin typeface="Arial" charset="0"/>
                <a:ea typeface="ＭＳ Ｐゴシック" pitchFamily="34" charset="-128"/>
              </a:rPr>
              <a:t>Campaign web pages and web banner</a:t>
            </a:r>
          </a:p>
          <a:p>
            <a:pPr lvl="1" eaLnBrk="1" hangingPunct="1">
              <a:buFont typeface="Wingdings" pitchFamily="2" charset="2"/>
              <a:buChar char="§"/>
            </a:pPr>
            <a:r>
              <a:rPr lang="en-GB" sz="1800" dirty="0" smtClean="0">
                <a:latin typeface="Arial" charset="0"/>
                <a:ea typeface="ＭＳ Ｐゴシック" pitchFamily="34" charset="-128"/>
              </a:rPr>
              <a:t>‘Match day programme’ articles</a:t>
            </a:r>
          </a:p>
          <a:p>
            <a:pPr lvl="1" eaLnBrk="1" hangingPunct="1">
              <a:buFont typeface="Wingdings" pitchFamily="2" charset="2"/>
              <a:buChar char="§"/>
            </a:pPr>
            <a:r>
              <a:rPr lang="en-GB" sz="1800" dirty="0" smtClean="0">
                <a:latin typeface="Arial" charset="0"/>
                <a:ea typeface="ＭＳ Ｐゴシック" pitchFamily="34" charset="-128"/>
              </a:rPr>
              <a:t>Twitter Feed &amp; </a:t>
            </a:r>
            <a:r>
              <a:rPr lang="en-GB" sz="1800" dirty="0" err="1" smtClean="0">
                <a:latin typeface="Arial" charset="0"/>
                <a:ea typeface="ＭＳ Ｐゴシック" pitchFamily="34" charset="-128"/>
              </a:rPr>
              <a:t>Facebook</a:t>
            </a:r>
            <a:r>
              <a:rPr lang="en-GB" sz="1800" dirty="0" smtClean="0">
                <a:latin typeface="Arial" charset="0"/>
                <a:ea typeface="ＭＳ Ｐゴシック" pitchFamily="34" charset="-128"/>
              </a:rPr>
              <a:t> (inc Mascots)</a:t>
            </a:r>
          </a:p>
          <a:p>
            <a:pPr lvl="1" eaLnBrk="1" hangingPunct="1">
              <a:buFont typeface="Wingdings" pitchFamily="2" charset="2"/>
              <a:buChar char="§"/>
            </a:pPr>
            <a:r>
              <a:rPr lang="en-GB" sz="1800" dirty="0" smtClean="0">
                <a:latin typeface="Arial" charset="0"/>
                <a:ea typeface="ＭＳ Ｐゴシック" pitchFamily="34" charset="-128"/>
              </a:rPr>
              <a:t>Launch match press calls</a:t>
            </a:r>
          </a:p>
          <a:p>
            <a:pPr lvl="1" eaLnBrk="1" hangingPunct="1">
              <a:buFont typeface="Wingdings" pitchFamily="2" charset="2"/>
              <a:buChar char="§"/>
            </a:pPr>
            <a:r>
              <a:rPr lang="en-GB" sz="1800" dirty="0" smtClean="0">
                <a:latin typeface="Arial" charset="0"/>
                <a:ea typeface="ＭＳ Ｐゴシック" pitchFamily="34" charset="-128"/>
              </a:rPr>
              <a:t>Key article in press &amp; ‘Advisor’ magazine</a:t>
            </a:r>
          </a:p>
          <a:p>
            <a:pPr lvl="1" eaLnBrk="1" hangingPunct="1">
              <a:buClr>
                <a:srgbClr val="CC0000"/>
              </a:buClr>
              <a:buFont typeface="Symbol" pitchFamily="18" charset="2"/>
              <a:buChar char="©"/>
            </a:pPr>
            <a:endParaRPr lang="en-GB" sz="1600" dirty="0" smtClean="0">
              <a:latin typeface="Arial" charset="0"/>
              <a:ea typeface="ＭＳ Ｐゴシック" pitchFamily="34" charset="-128"/>
            </a:endParaRPr>
          </a:p>
          <a:p>
            <a:pPr eaLnBrk="1" hangingPunct="1"/>
            <a:endParaRPr lang="en-GB" sz="2400" dirty="0" smtClean="0">
              <a:solidFill>
                <a:schemeClr val="accent2"/>
              </a:solidFill>
              <a:ea typeface="ＭＳ Ｐゴシック" pitchFamily="34" charset="-128"/>
            </a:endParaRPr>
          </a:p>
          <a:p>
            <a:pPr eaLnBrk="1" hangingPunct="1"/>
            <a:endParaRPr lang="en-GB" sz="2400" dirty="0" smtClean="0">
              <a:solidFill>
                <a:schemeClr val="accent2"/>
              </a:solidFill>
              <a:ea typeface="ＭＳ Ｐゴシック" pitchFamily="34" charset="-128"/>
            </a:endParaRPr>
          </a:p>
          <a:p>
            <a:pPr eaLnBrk="1" hangingPunct="1"/>
            <a:endParaRPr lang="en-GB" sz="2400" dirty="0" smtClean="0">
              <a:solidFill>
                <a:schemeClr val="accent2"/>
              </a:solidFill>
              <a:ea typeface="ＭＳ Ｐゴシック" pitchFamily="34" charset="-128"/>
            </a:endParaRPr>
          </a:p>
        </p:txBody>
      </p:sp>
      <p:pic>
        <p:nvPicPr>
          <p:cNvPr id="9220" name="Picture 3" descr="image001"/>
          <p:cNvPicPr>
            <a:picLocks noChangeAspect="1" noChangeArrowheads="1"/>
          </p:cNvPicPr>
          <p:nvPr/>
        </p:nvPicPr>
        <p:blipFill>
          <a:blip r:embed="rId3"/>
          <a:srcRect/>
          <a:stretch>
            <a:fillRect/>
          </a:stretch>
        </p:blipFill>
        <p:spPr bwMode="auto">
          <a:xfrm>
            <a:off x="5076056" y="2636912"/>
            <a:ext cx="1722760" cy="2644817"/>
          </a:xfrm>
          <a:prstGeom prst="rect">
            <a:avLst/>
          </a:prstGeom>
          <a:noFill/>
          <a:ln w="9525">
            <a:noFill/>
            <a:miter lim="800000"/>
            <a:headEnd/>
            <a:tailEnd/>
          </a:ln>
        </p:spPr>
      </p:pic>
      <p:pic>
        <p:nvPicPr>
          <p:cNvPr id="9221" name="Picture 4" descr="image002"/>
          <p:cNvPicPr>
            <a:picLocks noChangeAspect="1" noChangeArrowheads="1"/>
          </p:cNvPicPr>
          <p:nvPr/>
        </p:nvPicPr>
        <p:blipFill>
          <a:blip r:embed="rId4"/>
          <a:srcRect/>
          <a:stretch>
            <a:fillRect/>
          </a:stretch>
        </p:blipFill>
        <p:spPr bwMode="auto">
          <a:xfrm>
            <a:off x="7020272" y="2636912"/>
            <a:ext cx="1656879" cy="2591841"/>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339975" y="692696"/>
            <a:ext cx="6535738" cy="1182142"/>
          </a:xfrm>
        </p:spPr>
        <p:txBody>
          <a:bodyPr anchor="t"/>
          <a:lstStyle/>
          <a:p>
            <a:pPr algn="l" eaLnBrk="1" hangingPunct="1"/>
            <a:r>
              <a:rPr lang="en-US" sz="2400" b="1" dirty="0" smtClean="0">
                <a:solidFill>
                  <a:schemeClr val="tx1"/>
                </a:solidFill>
                <a:latin typeface="Arial" pitchFamily="34" charset="0"/>
                <a:ea typeface="ＭＳ Ｐゴシック" pitchFamily="34" charset="-128"/>
                <a:cs typeface="Arial" pitchFamily="34" charset="0"/>
              </a:rPr>
              <a:t>Brief Intervention Training</a:t>
            </a:r>
          </a:p>
        </p:txBody>
      </p:sp>
      <p:sp>
        <p:nvSpPr>
          <p:cNvPr id="103427" name="Rectangle 3"/>
          <p:cNvSpPr>
            <a:spLocks noChangeArrowheads="1"/>
          </p:cNvSpPr>
          <p:nvPr/>
        </p:nvSpPr>
        <p:spPr bwMode="auto">
          <a:xfrm>
            <a:off x="179388" y="1268760"/>
            <a:ext cx="8391525" cy="5632311"/>
          </a:xfrm>
          <a:prstGeom prst="rect">
            <a:avLst/>
          </a:prstGeom>
          <a:noFill/>
          <a:ln w="9525">
            <a:noFill/>
            <a:miter lim="800000"/>
            <a:headEnd/>
            <a:tailEnd/>
          </a:ln>
        </p:spPr>
        <p:txBody>
          <a:bodyPr wrap="square">
            <a:spAutoFit/>
          </a:bodyPr>
          <a:lstStyle/>
          <a:p>
            <a:r>
              <a:rPr lang="en-GB" sz="2000" dirty="0" smtClean="0">
                <a:latin typeface="Arial" charset="0"/>
              </a:rPr>
              <a:t>Training course devised &amp; delivered by Tobacco Control </a:t>
            </a:r>
            <a:r>
              <a:rPr lang="en-GB" sz="2000" dirty="0" smtClean="0">
                <a:latin typeface="Arial" charset="0"/>
              </a:rPr>
              <a:t>Lead for </a:t>
            </a:r>
            <a:r>
              <a:rPr lang="en-GB" sz="2000" dirty="0" smtClean="0">
                <a:latin typeface="Arial" charset="0"/>
              </a:rPr>
              <a:t>Heart of Mersey (Jo McCullagh) </a:t>
            </a:r>
          </a:p>
          <a:p>
            <a:pPr>
              <a:buFont typeface="Wingdings" pitchFamily="2" charset="2"/>
              <a:buChar char="§"/>
            </a:pPr>
            <a:endParaRPr lang="en-GB" sz="1000" dirty="0" smtClean="0">
              <a:latin typeface="Arial" charset="0"/>
            </a:endParaRPr>
          </a:p>
          <a:p>
            <a:r>
              <a:rPr lang="en-GB" sz="2000" b="1" dirty="0" smtClean="0">
                <a:latin typeface="Arial" charset="0"/>
              </a:rPr>
              <a:t>90 </a:t>
            </a:r>
            <a:r>
              <a:rPr lang="en-GB" sz="2000" b="1" dirty="0">
                <a:latin typeface="Arial" charset="0"/>
              </a:rPr>
              <a:t>minute interactive session:</a:t>
            </a:r>
          </a:p>
          <a:p>
            <a:pPr marL="742950" lvl="1" indent="-285750">
              <a:buFont typeface="Wingdings" pitchFamily="2" charset="2"/>
              <a:buChar char="§"/>
            </a:pPr>
            <a:r>
              <a:rPr lang="en-GB" sz="2000" dirty="0" smtClean="0">
                <a:latin typeface="Arial" charset="0"/>
              </a:rPr>
              <a:t>Icebreaker - </a:t>
            </a:r>
            <a:r>
              <a:rPr lang="en-GB" sz="2000" dirty="0" err="1" smtClean="0">
                <a:latin typeface="Arial" charset="0"/>
              </a:rPr>
              <a:t>Smokefree</a:t>
            </a:r>
            <a:r>
              <a:rPr lang="en-GB" sz="2000" dirty="0" smtClean="0">
                <a:latin typeface="Arial" charset="0"/>
              </a:rPr>
              <a:t> </a:t>
            </a:r>
            <a:r>
              <a:rPr lang="en-GB" sz="2000" dirty="0">
                <a:latin typeface="Arial" charset="0"/>
              </a:rPr>
              <a:t>quiz </a:t>
            </a:r>
          </a:p>
          <a:p>
            <a:pPr marL="742950" lvl="1" indent="-285750">
              <a:buFont typeface="Wingdings" pitchFamily="2" charset="2"/>
              <a:buChar char="§"/>
            </a:pPr>
            <a:r>
              <a:rPr lang="en-GB" sz="2000" dirty="0">
                <a:latin typeface="Arial" charset="0"/>
              </a:rPr>
              <a:t>Quit smoking </a:t>
            </a:r>
            <a:r>
              <a:rPr lang="en-GB" sz="2000" dirty="0" smtClean="0">
                <a:latin typeface="Arial" charset="0"/>
              </a:rPr>
              <a:t>support – LSSS</a:t>
            </a:r>
            <a:endParaRPr lang="en-GB" sz="2000" dirty="0">
              <a:latin typeface="Arial" charset="0"/>
            </a:endParaRPr>
          </a:p>
          <a:p>
            <a:pPr marL="742950" lvl="1" indent="-285750">
              <a:buFont typeface="Wingdings" pitchFamily="2" charset="2"/>
              <a:buChar char="§"/>
            </a:pPr>
            <a:r>
              <a:rPr lang="en-GB" sz="2000" dirty="0" smtClean="0">
                <a:latin typeface="Arial" charset="0"/>
              </a:rPr>
              <a:t>Delivering a </a:t>
            </a:r>
            <a:r>
              <a:rPr lang="en-GB" sz="2000" dirty="0">
                <a:latin typeface="Arial" charset="0"/>
              </a:rPr>
              <a:t>brief </a:t>
            </a:r>
            <a:r>
              <a:rPr lang="en-GB" sz="2000" dirty="0" smtClean="0">
                <a:latin typeface="Arial" charset="0"/>
              </a:rPr>
              <a:t>intervention - </a:t>
            </a:r>
          </a:p>
          <a:p>
            <a:pPr marL="742950" lvl="1" indent="-285750"/>
            <a:r>
              <a:rPr lang="en-GB" sz="2000" dirty="0" smtClean="0">
                <a:latin typeface="Arial" charset="0"/>
              </a:rPr>
              <a:t>	based on ‘Ask, Advise, Assist’ model</a:t>
            </a:r>
          </a:p>
          <a:p>
            <a:pPr marL="742950" lvl="1" indent="-285750">
              <a:buFont typeface="Wingdings" pitchFamily="2" charset="2"/>
              <a:buChar char="§"/>
            </a:pPr>
            <a:r>
              <a:rPr lang="en-GB" sz="2000" dirty="0" smtClean="0">
                <a:latin typeface="Arial" charset="0"/>
              </a:rPr>
              <a:t>Practice through 1-2-1 role-play</a:t>
            </a:r>
            <a:endParaRPr lang="en-GB" sz="2000" dirty="0">
              <a:latin typeface="Arial" charset="0"/>
            </a:endParaRPr>
          </a:p>
          <a:p>
            <a:pPr marL="742950" lvl="1" indent="-285750">
              <a:buFont typeface="Wingdings" pitchFamily="2" charset="2"/>
              <a:buChar char="§"/>
            </a:pPr>
            <a:r>
              <a:rPr lang="en-GB" sz="2000" dirty="0" smtClean="0">
                <a:latin typeface="Arial" charset="0"/>
              </a:rPr>
              <a:t>Defining the stewards/coaches </a:t>
            </a:r>
            <a:r>
              <a:rPr lang="en-GB" sz="2000" dirty="0">
                <a:latin typeface="Arial" charset="0"/>
              </a:rPr>
              <a:t>role</a:t>
            </a:r>
          </a:p>
          <a:p>
            <a:pPr marL="742950" lvl="1" indent="-285750">
              <a:buFont typeface="Wingdings" pitchFamily="2" charset="2"/>
              <a:buChar char="§"/>
            </a:pPr>
            <a:r>
              <a:rPr lang="en-GB" sz="2000" dirty="0">
                <a:latin typeface="Arial" charset="0"/>
              </a:rPr>
              <a:t>Dealing with potential conflict</a:t>
            </a:r>
          </a:p>
          <a:p>
            <a:pPr marL="742950" lvl="1" indent="-285750">
              <a:buFont typeface="Wingdings" pitchFamily="2" charset="2"/>
              <a:buChar char="§"/>
            </a:pPr>
            <a:endParaRPr lang="en-GB" sz="1200" dirty="0">
              <a:latin typeface="Arial" charset="0"/>
            </a:endParaRPr>
          </a:p>
          <a:p>
            <a:r>
              <a:rPr lang="en-GB" sz="2000" b="1" dirty="0" smtClean="0">
                <a:latin typeface="Arial" charset="0"/>
              </a:rPr>
              <a:t>Training resource pack:</a:t>
            </a:r>
            <a:endParaRPr lang="en-GB" sz="2000" b="1" dirty="0">
              <a:latin typeface="Arial" charset="0"/>
            </a:endParaRPr>
          </a:p>
          <a:p>
            <a:pPr marL="742950" lvl="1" indent="-285750">
              <a:buFont typeface="Wingdings" pitchFamily="2" charset="2"/>
              <a:buChar char="§"/>
            </a:pPr>
            <a:r>
              <a:rPr lang="en-GB" sz="2000" dirty="0">
                <a:latin typeface="Arial" charset="0"/>
              </a:rPr>
              <a:t>Tobacco free </a:t>
            </a:r>
            <a:r>
              <a:rPr lang="en-GB" sz="2000" dirty="0" smtClean="0">
                <a:latin typeface="Arial" charset="0"/>
              </a:rPr>
              <a:t>toolkit – training booklet, quiz, </a:t>
            </a:r>
            <a:r>
              <a:rPr lang="en-GB" sz="2000" dirty="0" err="1" smtClean="0">
                <a:latin typeface="Arial" charset="0"/>
              </a:rPr>
              <a:t>smokefree</a:t>
            </a:r>
            <a:r>
              <a:rPr lang="en-GB" sz="2000" dirty="0" smtClean="0">
                <a:latin typeface="Arial" charset="0"/>
              </a:rPr>
              <a:t> wheel </a:t>
            </a:r>
            <a:endParaRPr lang="en-GB" sz="2000" dirty="0">
              <a:latin typeface="Arial" charset="0"/>
            </a:endParaRPr>
          </a:p>
          <a:p>
            <a:pPr marL="742950" lvl="1" indent="-285750">
              <a:buFont typeface="Wingdings" pitchFamily="2" charset="2"/>
              <a:buChar char="§"/>
            </a:pPr>
            <a:r>
              <a:rPr lang="en-GB" sz="2000" dirty="0">
                <a:latin typeface="Arial" charset="0"/>
              </a:rPr>
              <a:t>A6 diary to record </a:t>
            </a:r>
            <a:r>
              <a:rPr lang="en-GB" sz="2000" dirty="0" smtClean="0">
                <a:latin typeface="Arial" charset="0"/>
              </a:rPr>
              <a:t>number </a:t>
            </a:r>
            <a:r>
              <a:rPr lang="en-GB" sz="2000" dirty="0">
                <a:latin typeface="Arial" charset="0"/>
              </a:rPr>
              <a:t>of people given advice &amp; support over three-month period</a:t>
            </a:r>
          </a:p>
          <a:p>
            <a:pPr>
              <a:buClr>
                <a:srgbClr val="CC0000"/>
              </a:buClr>
            </a:pPr>
            <a:endParaRPr lang="en-GB" sz="1200" dirty="0">
              <a:latin typeface="Arial" charset="0"/>
            </a:endParaRPr>
          </a:p>
          <a:p>
            <a:pPr>
              <a:buClr>
                <a:srgbClr val="CC0000"/>
              </a:buClr>
              <a:buFont typeface="Symbol" pitchFamily="18" charset="2"/>
              <a:buChar char="©"/>
            </a:pPr>
            <a:endParaRPr lang="en-GB" sz="2200" dirty="0">
              <a:latin typeface="Arial" charset="0"/>
            </a:endParaRPr>
          </a:p>
          <a:p>
            <a:pPr algn="just"/>
            <a:endParaRPr lang="en-GB" b="1" dirty="0">
              <a:solidFill>
                <a:srgbClr val="993300"/>
              </a:solidFill>
            </a:endParaRPr>
          </a:p>
        </p:txBody>
      </p:sp>
      <p:pic>
        <p:nvPicPr>
          <p:cNvPr id="4" name="Picture 4" descr="Aviva Smoke Free"/>
          <p:cNvPicPr>
            <a:picLocks noChangeAspect="1" noChangeArrowheads="1"/>
          </p:cNvPicPr>
          <p:nvPr/>
        </p:nvPicPr>
        <p:blipFill>
          <a:blip r:embed="rId3"/>
          <a:srcRect/>
          <a:stretch>
            <a:fillRect/>
          </a:stretch>
        </p:blipFill>
        <p:spPr bwMode="auto">
          <a:xfrm>
            <a:off x="5220072" y="1988840"/>
            <a:ext cx="3432311" cy="2354064"/>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3427">
                                            <p:txEl>
                                              <p:pRg st="0" end="0"/>
                                            </p:txEl>
                                          </p:spTgt>
                                        </p:tgtEl>
                                        <p:attrNameLst>
                                          <p:attrName>style.visibility</p:attrName>
                                        </p:attrNameLst>
                                      </p:cBhvr>
                                      <p:to>
                                        <p:strVal val="visible"/>
                                      </p:to>
                                    </p:set>
                                    <p:anim calcmode="lin" valueType="num">
                                      <p:cBhvr additive="base">
                                        <p:cTn id="7" dur="500" fill="hold"/>
                                        <p:tgtEl>
                                          <p:spTgt spid="1034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34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3427">
                                            <p:txEl>
                                              <p:pRg st="2" end="2"/>
                                            </p:txEl>
                                          </p:spTgt>
                                        </p:tgtEl>
                                        <p:attrNameLst>
                                          <p:attrName>style.visibility</p:attrName>
                                        </p:attrNameLst>
                                      </p:cBhvr>
                                      <p:to>
                                        <p:strVal val="visible"/>
                                      </p:to>
                                    </p:set>
                                    <p:anim calcmode="lin" valueType="num">
                                      <p:cBhvr additive="base">
                                        <p:cTn id="13" dur="500" fill="hold"/>
                                        <p:tgtEl>
                                          <p:spTgt spid="10342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3427">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03427">
                                            <p:txEl>
                                              <p:pRg st="3" end="3"/>
                                            </p:txEl>
                                          </p:spTgt>
                                        </p:tgtEl>
                                        <p:attrNameLst>
                                          <p:attrName>style.visibility</p:attrName>
                                        </p:attrNameLst>
                                      </p:cBhvr>
                                      <p:to>
                                        <p:strVal val="visible"/>
                                      </p:to>
                                    </p:set>
                                    <p:anim calcmode="lin" valueType="num">
                                      <p:cBhvr additive="base">
                                        <p:cTn id="17" dur="500" fill="hold"/>
                                        <p:tgtEl>
                                          <p:spTgt spid="103427">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3427">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3427">
                                            <p:txEl>
                                              <p:pRg st="4" end="4"/>
                                            </p:txEl>
                                          </p:spTgt>
                                        </p:tgtEl>
                                        <p:attrNameLst>
                                          <p:attrName>style.visibility</p:attrName>
                                        </p:attrNameLst>
                                      </p:cBhvr>
                                      <p:to>
                                        <p:strVal val="visible"/>
                                      </p:to>
                                    </p:set>
                                    <p:anim calcmode="lin" valueType="num">
                                      <p:cBhvr additive="base">
                                        <p:cTn id="21" dur="500" fill="hold"/>
                                        <p:tgtEl>
                                          <p:spTgt spid="103427">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3427">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03427">
                                            <p:txEl>
                                              <p:pRg st="5" end="5"/>
                                            </p:txEl>
                                          </p:spTgt>
                                        </p:tgtEl>
                                        <p:attrNameLst>
                                          <p:attrName>style.visibility</p:attrName>
                                        </p:attrNameLst>
                                      </p:cBhvr>
                                      <p:to>
                                        <p:strVal val="visible"/>
                                      </p:to>
                                    </p:set>
                                    <p:anim calcmode="lin" valueType="num">
                                      <p:cBhvr additive="base">
                                        <p:cTn id="25" dur="500" fill="hold"/>
                                        <p:tgtEl>
                                          <p:spTgt spid="103427">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3427">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3427">
                                            <p:txEl>
                                              <p:pRg st="6" end="6"/>
                                            </p:txEl>
                                          </p:spTgt>
                                        </p:tgtEl>
                                        <p:attrNameLst>
                                          <p:attrName>style.visibility</p:attrName>
                                        </p:attrNameLst>
                                      </p:cBhvr>
                                      <p:to>
                                        <p:strVal val="visible"/>
                                      </p:to>
                                    </p:set>
                                    <p:anim calcmode="lin" valueType="num">
                                      <p:cBhvr additive="base">
                                        <p:cTn id="29" dur="500" fill="hold"/>
                                        <p:tgtEl>
                                          <p:spTgt spid="103427">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3427">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03427">
                                            <p:txEl>
                                              <p:pRg st="7" end="7"/>
                                            </p:txEl>
                                          </p:spTgt>
                                        </p:tgtEl>
                                        <p:attrNameLst>
                                          <p:attrName>style.visibility</p:attrName>
                                        </p:attrNameLst>
                                      </p:cBhvr>
                                      <p:to>
                                        <p:strVal val="visible"/>
                                      </p:to>
                                    </p:set>
                                    <p:anim calcmode="lin" valueType="num">
                                      <p:cBhvr additive="base">
                                        <p:cTn id="33" dur="500" fill="hold"/>
                                        <p:tgtEl>
                                          <p:spTgt spid="103427">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3427">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03427">
                                            <p:txEl>
                                              <p:pRg st="8" end="8"/>
                                            </p:txEl>
                                          </p:spTgt>
                                        </p:tgtEl>
                                        <p:attrNameLst>
                                          <p:attrName>style.visibility</p:attrName>
                                        </p:attrNameLst>
                                      </p:cBhvr>
                                      <p:to>
                                        <p:strVal val="visible"/>
                                      </p:to>
                                    </p:set>
                                    <p:anim calcmode="lin" valueType="num">
                                      <p:cBhvr additive="base">
                                        <p:cTn id="37" dur="500" fill="hold"/>
                                        <p:tgtEl>
                                          <p:spTgt spid="103427">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3427">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03427">
                                            <p:txEl>
                                              <p:pRg st="9" end="9"/>
                                            </p:txEl>
                                          </p:spTgt>
                                        </p:tgtEl>
                                        <p:attrNameLst>
                                          <p:attrName>style.visibility</p:attrName>
                                        </p:attrNameLst>
                                      </p:cBhvr>
                                      <p:to>
                                        <p:strVal val="visible"/>
                                      </p:to>
                                    </p:set>
                                    <p:anim calcmode="lin" valueType="num">
                                      <p:cBhvr additive="base">
                                        <p:cTn id="41" dur="500" fill="hold"/>
                                        <p:tgtEl>
                                          <p:spTgt spid="103427">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342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03427">
                                            <p:txEl>
                                              <p:pRg st="11" end="11"/>
                                            </p:txEl>
                                          </p:spTgt>
                                        </p:tgtEl>
                                        <p:attrNameLst>
                                          <p:attrName>style.visibility</p:attrName>
                                        </p:attrNameLst>
                                      </p:cBhvr>
                                      <p:to>
                                        <p:strVal val="visible"/>
                                      </p:to>
                                    </p:set>
                                    <p:anim calcmode="lin" valueType="num">
                                      <p:cBhvr additive="base">
                                        <p:cTn id="47" dur="500" fill="hold"/>
                                        <p:tgtEl>
                                          <p:spTgt spid="103427">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03427">
                                            <p:txEl>
                                              <p:pRg st="11" end="11"/>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427">
                                            <p:txEl>
                                              <p:pRg st="12" end="12"/>
                                            </p:txEl>
                                          </p:spTgt>
                                        </p:tgtEl>
                                        <p:attrNameLst>
                                          <p:attrName>style.visibility</p:attrName>
                                        </p:attrNameLst>
                                      </p:cBhvr>
                                      <p:to>
                                        <p:strVal val="visible"/>
                                      </p:to>
                                    </p:set>
                                    <p:anim calcmode="lin" valueType="num">
                                      <p:cBhvr additive="base">
                                        <p:cTn id="51" dur="500" fill="hold"/>
                                        <p:tgtEl>
                                          <p:spTgt spid="103427">
                                            <p:txEl>
                                              <p:pRg st="12" end="1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03427">
                                            <p:txEl>
                                              <p:pRg st="12" end="12"/>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03427">
                                            <p:txEl>
                                              <p:pRg st="13" end="13"/>
                                            </p:txEl>
                                          </p:spTgt>
                                        </p:tgtEl>
                                        <p:attrNameLst>
                                          <p:attrName>style.visibility</p:attrName>
                                        </p:attrNameLst>
                                      </p:cBhvr>
                                      <p:to>
                                        <p:strVal val="visible"/>
                                      </p:to>
                                    </p:set>
                                    <p:anim calcmode="lin" valueType="num">
                                      <p:cBhvr additive="base">
                                        <p:cTn id="55" dur="500" fill="hold"/>
                                        <p:tgtEl>
                                          <p:spTgt spid="103427">
                                            <p:txEl>
                                              <p:pRg st="13" end="1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3427">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1259633" y="692695"/>
            <a:ext cx="7039818" cy="783679"/>
          </a:xfrm>
          <a:prstGeom prst="rect">
            <a:avLst/>
          </a:prstGeom>
        </p:spPr>
        <p:txBody>
          <a:bodyPr/>
          <a:lstStyle/>
          <a:p>
            <a:pPr eaLnBrk="1" hangingPunct="1"/>
            <a:r>
              <a:rPr lang="en-US" sz="2400" b="1" dirty="0" smtClean="0">
                <a:solidFill>
                  <a:schemeClr val="tx1"/>
                </a:solidFill>
                <a:latin typeface="Arial" pitchFamily="34" charset="0"/>
                <a:ea typeface="ＭＳ Ｐゴシック" pitchFamily="34" charset="-128"/>
                <a:cs typeface="Arial" pitchFamily="34" charset="0"/>
              </a:rPr>
              <a:t>Efficacy of Training</a:t>
            </a:r>
          </a:p>
        </p:txBody>
      </p:sp>
      <p:graphicFrame>
        <p:nvGraphicFramePr>
          <p:cNvPr id="5" name="Table 4"/>
          <p:cNvGraphicFramePr>
            <a:graphicFrameLocks noGrp="1"/>
          </p:cNvGraphicFramePr>
          <p:nvPr/>
        </p:nvGraphicFramePr>
        <p:xfrm>
          <a:off x="323528" y="3492352"/>
          <a:ext cx="8568952" cy="2388387"/>
        </p:xfrm>
        <a:graphic>
          <a:graphicData uri="http://schemas.openxmlformats.org/drawingml/2006/table">
            <a:tbl>
              <a:tblPr/>
              <a:tblGrid>
                <a:gridCol w="5586053"/>
                <a:gridCol w="1444236"/>
                <a:gridCol w="1538663"/>
              </a:tblGrid>
              <a:tr h="317517">
                <a:tc>
                  <a:txBody>
                    <a:bodyPr/>
                    <a:lstStyle/>
                    <a:p>
                      <a:pPr algn="ctr">
                        <a:lnSpc>
                          <a:spcPct val="115000"/>
                        </a:lnSpc>
                        <a:spcAft>
                          <a:spcPts val="0"/>
                        </a:spcAft>
                      </a:pPr>
                      <a:r>
                        <a:rPr lang="en-GB" sz="1500" dirty="0" smtClean="0">
                          <a:latin typeface="Arial"/>
                          <a:ea typeface="Times New Roman"/>
                        </a:rPr>
                        <a:t>Learning Outcome</a:t>
                      </a:r>
                      <a:endParaRPr lang="en-GB" sz="1500" dirty="0">
                        <a:latin typeface="Times New Roman"/>
                        <a:ea typeface="Times New Roman"/>
                      </a:endParaRPr>
                    </a:p>
                  </a:txBody>
                  <a:tcPr marL="73975" marR="7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n-GB" sz="1200">
                          <a:latin typeface="Arial"/>
                          <a:ea typeface="Times New Roman"/>
                        </a:rPr>
                        <a:t>Median Score/5* </a:t>
                      </a:r>
                      <a:endParaRPr lang="en-GB" sz="1200">
                        <a:latin typeface="Times New Roman"/>
                        <a:ea typeface="Times New Roman"/>
                      </a:endParaRPr>
                    </a:p>
                  </a:txBody>
                  <a:tcPr marL="73975" marR="7397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latin typeface="Arial"/>
                          <a:ea typeface="Times New Roman"/>
                        </a:rPr>
                        <a:t>(25,75 percentiles)</a:t>
                      </a:r>
                      <a:endParaRPr lang="en-GB" sz="1200">
                        <a:latin typeface="Times New Roman"/>
                        <a:ea typeface="Times New Roman"/>
                      </a:endParaRPr>
                    </a:p>
                  </a:txBody>
                  <a:tcPr marL="73975" marR="7397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369">
                <a:tc>
                  <a:txBody>
                    <a:bodyPr/>
                    <a:lstStyle/>
                    <a:p>
                      <a:pPr>
                        <a:lnSpc>
                          <a:spcPct val="115000"/>
                        </a:lnSpc>
                        <a:spcAft>
                          <a:spcPts val="0"/>
                        </a:spcAft>
                      </a:pPr>
                      <a:endParaRPr lang="en-GB" sz="1500" dirty="0">
                        <a:latin typeface="Arial"/>
                        <a:ea typeface="Times New Roman"/>
                      </a:endParaRPr>
                    </a:p>
                  </a:txBody>
                  <a:tcPr marL="73975" marR="7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500" dirty="0">
                          <a:latin typeface="Arial"/>
                          <a:ea typeface="Times New Roman"/>
                        </a:rPr>
                        <a:t>Saints</a:t>
                      </a:r>
                      <a:endParaRPr lang="en-GB" sz="1500" dirty="0">
                        <a:latin typeface="Times New Roman"/>
                        <a:ea typeface="Times New Roman"/>
                      </a:endParaRPr>
                    </a:p>
                  </a:txBody>
                  <a:tcPr marL="73975" marR="7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500">
                          <a:latin typeface="Arial"/>
                          <a:ea typeface="Times New Roman"/>
                        </a:rPr>
                        <a:t>LCCC</a:t>
                      </a:r>
                      <a:endParaRPr lang="en-GB" sz="1500">
                        <a:latin typeface="Times New Roman"/>
                        <a:ea typeface="Times New Roman"/>
                      </a:endParaRPr>
                    </a:p>
                  </a:txBody>
                  <a:tcPr marL="73975" marR="7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6192">
                <a:tc>
                  <a:txBody>
                    <a:bodyPr/>
                    <a:lstStyle/>
                    <a:p>
                      <a:pPr>
                        <a:lnSpc>
                          <a:spcPct val="100000"/>
                        </a:lnSpc>
                        <a:spcAft>
                          <a:spcPts val="0"/>
                        </a:spcAft>
                      </a:pPr>
                      <a:r>
                        <a:rPr lang="en-GB" sz="1600" dirty="0" smtClean="0">
                          <a:latin typeface="Arial"/>
                          <a:ea typeface="Times New Roman"/>
                        </a:rPr>
                        <a:t>Was your objective for the training achieved?</a:t>
                      </a:r>
                      <a:endParaRPr lang="en-GB" sz="1600" dirty="0">
                        <a:latin typeface="Times New Roman"/>
                        <a:ea typeface="Times New Roman"/>
                      </a:endParaRPr>
                    </a:p>
                  </a:txBody>
                  <a:tcPr marL="73975" marR="7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600" dirty="0">
                          <a:latin typeface="Arial"/>
                          <a:ea typeface="Times New Roman"/>
                        </a:rPr>
                        <a:t>5 (4,5)</a:t>
                      </a:r>
                      <a:endParaRPr lang="en-GB" sz="1600" dirty="0">
                        <a:latin typeface="Times New Roman"/>
                        <a:ea typeface="Times New Roman"/>
                      </a:endParaRPr>
                    </a:p>
                  </a:txBody>
                  <a:tcPr marL="73975" marR="7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600">
                          <a:latin typeface="Arial"/>
                          <a:ea typeface="Times New Roman"/>
                        </a:rPr>
                        <a:t>4 (4,5)</a:t>
                      </a:r>
                      <a:endParaRPr lang="en-GB" sz="1600">
                        <a:latin typeface="Times New Roman"/>
                        <a:ea typeface="Times New Roman"/>
                      </a:endParaRPr>
                    </a:p>
                  </a:txBody>
                  <a:tcPr marL="73975" marR="7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4858">
                <a:tc>
                  <a:txBody>
                    <a:bodyPr/>
                    <a:lstStyle/>
                    <a:p>
                      <a:pPr>
                        <a:lnSpc>
                          <a:spcPct val="100000"/>
                        </a:lnSpc>
                        <a:spcAft>
                          <a:spcPts val="0"/>
                        </a:spcAft>
                      </a:pPr>
                      <a:r>
                        <a:rPr lang="en-GB" sz="1600" dirty="0" smtClean="0">
                          <a:latin typeface="Arial"/>
                          <a:ea typeface="Times New Roman"/>
                        </a:rPr>
                        <a:t>I have a greater understanding of </a:t>
                      </a:r>
                      <a:r>
                        <a:rPr lang="en-GB" sz="1600" dirty="0" err="1" smtClean="0">
                          <a:latin typeface="Arial"/>
                          <a:ea typeface="Times New Roman"/>
                        </a:rPr>
                        <a:t>smokefree</a:t>
                      </a:r>
                      <a:r>
                        <a:rPr lang="en-GB" sz="1600" dirty="0" smtClean="0">
                          <a:latin typeface="Arial"/>
                          <a:ea typeface="Times New Roman"/>
                        </a:rPr>
                        <a:t> and stop smoking issues </a:t>
                      </a:r>
                      <a:endParaRPr lang="en-GB" sz="1600" dirty="0">
                        <a:latin typeface="Times New Roman"/>
                        <a:ea typeface="Times New Roman"/>
                      </a:endParaRPr>
                    </a:p>
                  </a:txBody>
                  <a:tcPr marL="73975" marR="7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600" dirty="0">
                          <a:latin typeface="Arial"/>
                          <a:ea typeface="Times New Roman"/>
                        </a:rPr>
                        <a:t>5 (4,5)</a:t>
                      </a:r>
                      <a:endParaRPr lang="en-GB" sz="1600" dirty="0">
                        <a:latin typeface="Times New Roman"/>
                        <a:ea typeface="Times New Roman"/>
                      </a:endParaRPr>
                    </a:p>
                  </a:txBody>
                  <a:tcPr marL="73975" marR="7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600" dirty="0">
                          <a:latin typeface="Arial"/>
                          <a:ea typeface="Times New Roman"/>
                        </a:rPr>
                        <a:t>4 (4,5)</a:t>
                      </a:r>
                      <a:endParaRPr lang="en-GB" sz="1600" dirty="0">
                        <a:latin typeface="Times New Roman"/>
                        <a:ea typeface="Times New Roman"/>
                      </a:endParaRPr>
                    </a:p>
                  </a:txBody>
                  <a:tcPr marL="73975" marR="7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4858">
                <a:tc>
                  <a:txBody>
                    <a:bodyPr/>
                    <a:lstStyle/>
                    <a:p>
                      <a:pPr>
                        <a:lnSpc>
                          <a:spcPct val="100000"/>
                        </a:lnSpc>
                        <a:spcAft>
                          <a:spcPts val="0"/>
                        </a:spcAft>
                      </a:pPr>
                      <a:r>
                        <a:rPr lang="en-GB" sz="1600" dirty="0" smtClean="0">
                          <a:latin typeface="Arial"/>
                          <a:ea typeface="Times New Roman"/>
                        </a:rPr>
                        <a:t>My knowledge of </a:t>
                      </a:r>
                      <a:r>
                        <a:rPr lang="en-GB" sz="1600" dirty="0" err="1" smtClean="0">
                          <a:latin typeface="Arial"/>
                          <a:ea typeface="Times New Roman"/>
                        </a:rPr>
                        <a:t>smokefree</a:t>
                      </a:r>
                      <a:r>
                        <a:rPr lang="en-GB" sz="1600" dirty="0" smtClean="0">
                          <a:latin typeface="Arial"/>
                          <a:ea typeface="Times New Roman"/>
                        </a:rPr>
                        <a:t> issues and stop smoking advice has increased </a:t>
                      </a:r>
                      <a:endParaRPr lang="en-GB" sz="1600" dirty="0">
                        <a:latin typeface="Times New Roman"/>
                        <a:ea typeface="Times New Roman"/>
                      </a:endParaRPr>
                    </a:p>
                  </a:txBody>
                  <a:tcPr marL="73975" marR="7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600" dirty="0">
                          <a:latin typeface="Arial"/>
                          <a:ea typeface="Times New Roman"/>
                        </a:rPr>
                        <a:t>5 (4,5)</a:t>
                      </a:r>
                      <a:endParaRPr lang="en-GB" sz="1600" dirty="0">
                        <a:latin typeface="Times New Roman"/>
                        <a:ea typeface="Times New Roman"/>
                      </a:endParaRPr>
                    </a:p>
                  </a:txBody>
                  <a:tcPr marL="73975" marR="7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600" dirty="0">
                          <a:latin typeface="Arial"/>
                          <a:ea typeface="Times New Roman"/>
                        </a:rPr>
                        <a:t>4 (4,5)</a:t>
                      </a:r>
                      <a:endParaRPr lang="en-GB" sz="1600" dirty="0">
                        <a:latin typeface="Times New Roman"/>
                        <a:ea typeface="Times New Roman"/>
                      </a:endParaRPr>
                    </a:p>
                  </a:txBody>
                  <a:tcPr marL="73975" marR="7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2204">
                <a:tc>
                  <a:txBody>
                    <a:bodyPr/>
                    <a:lstStyle/>
                    <a:p>
                      <a:pPr>
                        <a:lnSpc>
                          <a:spcPct val="100000"/>
                        </a:lnSpc>
                        <a:spcAft>
                          <a:spcPts val="0"/>
                        </a:spcAft>
                      </a:pPr>
                      <a:r>
                        <a:rPr lang="en-GB" sz="1600" dirty="0" smtClean="0">
                          <a:latin typeface="Arial"/>
                          <a:ea typeface="Times New Roman"/>
                        </a:rPr>
                        <a:t>My ability to disseminate information regarding </a:t>
                      </a:r>
                      <a:r>
                        <a:rPr lang="en-GB" sz="1600" dirty="0" err="1" smtClean="0">
                          <a:latin typeface="Arial"/>
                          <a:ea typeface="Times New Roman"/>
                        </a:rPr>
                        <a:t>smokefree</a:t>
                      </a:r>
                      <a:r>
                        <a:rPr lang="en-GB" sz="1600" dirty="0" smtClean="0">
                          <a:latin typeface="Arial"/>
                          <a:ea typeface="Times New Roman"/>
                        </a:rPr>
                        <a:t> issues and stop smoking to the public has increased</a:t>
                      </a:r>
                      <a:endParaRPr lang="en-GB" sz="1600" dirty="0">
                        <a:latin typeface="Times New Roman"/>
                        <a:ea typeface="Times New Roman"/>
                      </a:endParaRPr>
                    </a:p>
                  </a:txBody>
                  <a:tcPr marL="73975" marR="7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dirty="0">
                          <a:latin typeface="Arial"/>
                          <a:ea typeface="Times New Roman"/>
                        </a:rPr>
                        <a:t>      </a:t>
                      </a:r>
                      <a:r>
                        <a:rPr lang="en-GB" sz="1600" dirty="0" smtClean="0">
                          <a:latin typeface="Arial"/>
                          <a:ea typeface="Times New Roman"/>
                        </a:rPr>
                        <a:t>5 </a:t>
                      </a:r>
                      <a:r>
                        <a:rPr lang="en-GB" sz="1600" dirty="0">
                          <a:latin typeface="Arial"/>
                          <a:ea typeface="Times New Roman"/>
                        </a:rPr>
                        <a:t>(4,5)</a:t>
                      </a:r>
                      <a:endParaRPr lang="en-GB" sz="1600" dirty="0">
                        <a:latin typeface="Times New Roman"/>
                        <a:ea typeface="Times New Roman"/>
                      </a:endParaRPr>
                    </a:p>
                  </a:txBody>
                  <a:tcPr marL="73975" marR="7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600" dirty="0">
                          <a:latin typeface="Arial"/>
                          <a:ea typeface="Times New Roman"/>
                        </a:rPr>
                        <a:t>4 (4,5)</a:t>
                      </a:r>
                      <a:endParaRPr lang="en-GB" sz="1600" dirty="0">
                        <a:latin typeface="Times New Roman"/>
                        <a:ea typeface="Times New Roman"/>
                      </a:endParaRPr>
                    </a:p>
                  </a:txBody>
                  <a:tcPr marL="73975" marR="7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5"/>
          <p:cNvSpPr/>
          <p:nvPr/>
        </p:nvSpPr>
        <p:spPr>
          <a:xfrm>
            <a:off x="251520" y="1340768"/>
            <a:ext cx="8892480" cy="2308324"/>
          </a:xfrm>
          <a:prstGeom prst="rect">
            <a:avLst/>
          </a:prstGeom>
        </p:spPr>
        <p:txBody>
          <a:bodyPr wrap="square">
            <a:spAutoFit/>
          </a:bodyPr>
          <a:lstStyle/>
          <a:p>
            <a:pPr>
              <a:buFont typeface="Wingdings" pitchFamily="2" charset="2"/>
              <a:buChar char="§"/>
            </a:pPr>
            <a:r>
              <a:rPr lang="en-GB" sz="2000" b="1" dirty="0" smtClean="0">
                <a:latin typeface="Arial" charset="0"/>
                <a:cs typeface="Arial" charset="0"/>
              </a:rPr>
              <a:t> Saints RFC: </a:t>
            </a:r>
            <a:r>
              <a:rPr lang="en-GB" sz="2000" dirty="0" smtClean="0">
                <a:latin typeface="Arial" charset="0"/>
                <a:cs typeface="Arial" charset="0"/>
              </a:rPr>
              <a:t>20 staff trained (14 stewards &amp; 6 Community Foundation staff)</a:t>
            </a:r>
          </a:p>
          <a:p>
            <a:pPr>
              <a:buFont typeface="Wingdings" pitchFamily="2" charset="2"/>
              <a:buChar char="§"/>
            </a:pPr>
            <a:endParaRPr lang="en-GB" sz="1000" b="1" dirty="0" smtClean="0">
              <a:latin typeface="Arial" charset="0"/>
              <a:cs typeface="Arial" charset="0"/>
            </a:endParaRPr>
          </a:p>
          <a:p>
            <a:pPr>
              <a:buFont typeface="Wingdings" pitchFamily="2" charset="2"/>
              <a:buChar char="§"/>
            </a:pPr>
            <a:r>
              <a:rPr lang="en-GB" sz="2000" b="1" dirty="0" smtClean="0">
                <a:latin typeface="Arial" charset="0"/>
                <a:cs typeface="Arial" charset="0"/>
              </a:rPr>
              <a:t> LCCC: </a:t>
            </a:r>
            <a:r>
              <a:rPr lang="en-GB" sz="2000" dirty="0" smtClean="0">
                <a:latin typeface="Arial" charset="0"/>
                <a:cs typeface="Arial" charset="0"/>
              </a:rPr>
              <a:t>27 staff trained (8 stewards &amp; 19 community coaches)</a:t>
            </a:r>
          </a:p>
          <a:p>
            <a:endParaRPr lang="en-GB" sz="1000" dirty="0" smtClean="0">
              <a:latin typeface="Arial" charset="0"/>
              <a:cs typeface="Arial" charset="0"/>
            </a:endParaRPr>
          </a:p>
          <a:p>
            <a:pPr>
              <a:buFont typeface="Wingdings" pitchFamily="2" charset="2"/>
              <a:buChar char="§"/>
            </a:pPr>
            <a:r>
              <a:rPr lang="en-GB" sz="2000" dirty="0" smtClean="0">
                <a:latin typeface="Arial" charset="0"/>
                <a:cs typeface="Arial" charset="0"/>
              </a:rPr>
              <a:t> </a:t>
            </a:r>
            <a:r>
              <a:rPr lang="en-GB" sz="2000" dirty="0" smtClean="0">
                <a:latin typeface="Arial" charset="0"/>
                <a:cs typeface="Arial" charset="0"/>
              </a:rPr>
              <a:t>Staff trained month before launch -</a:t>
            </a:r>
            <a:r>
              <a:rPr lang="en-GB" sz="2000" dirty="0" smtClean="0">
                <a:latin typeface="Arial" charset="0"/>
                <a:cs typeface="Arial" charset="0"/>
              </a:rPr>
              <a:t> participants completed </a:t>
            </a:r>
            <a:r>
              <a:rPr lang="en-GB" sz="2000" dirty="0" smtClean="0">
                <a:latin typeface="Arial" charset="0"/>
                <a:cs typeface="Arial" charset="0"/>
              </a:rPr>
              <a:t>17 question training evaluation. All </a:t>
            </a:r>
            <a:r>
              <a:rPr lang="en-GB" sz="2000" dirty="0" smtClean="0">
                <a:latin typeface="Arial" charset="0"/>
                <a:cs typeface="Arial" charset="0"/>
              </a:rPr>
              <a:t>participants</a:t>
            </a:r>
            <a:r>
              <a:rPr lang="en-GB" sz="2000" dirty="0" smtClean="0">
                <a:latin typeface="Arial" charset="0"/>
                <a:cs typeface="Arial" charset="0"/>
              </a:rPr>
              <a:t> </a:t>
            </a:r>
            <a:r>
              <a:rPr lang="en-GB" sz="2000" dirty="0" smtClean="0">
                <a:latin typeface="Arial" charset="0"/>
                <a:cs typeface="Arial" charset="0"/>
              </a:rPr>
              <a:t>intended to incorporate stop smoking advice into their working practice: habitually (72.1%), or sometimes (27.9%)</a:t>
            </a:r>
          </a:p>
          <a:p>
            <a:endParaRPr lang="en-GB"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1187624" y="764704"/>
            <a:ext cx="7111827" cy="711670"/>
          </a:xfrm>
          <a:prstGeom prst="rect">
            <a:avLst/>
          </a:prstGeom>
        </p:spPr>
        <p:txBody>
          <a:bodyPr/>
          <a:lstStyle/>
          <a:p>
            <a:pPr eaLnBrk="1" hangingPunct="1"/>
            <a:r>
              <a:rPr lang="en-US" sz="2400" b="1" dirty="0" smtClean="0">
                <a:solidFill>
                  <a:schemeClr val="tx1"/>
                </a:solidFill>
                <a:latin typeface="Arial" pitchFamily="34" charset="0"/>
                <a:ea typeface="ＭＳ Ｐゴシック" pitchFamily="34" charset="-128"/>
                <a:cs typeface="Arial" pitchFamily="34" charset="0"/>
              </a:rPr>
              <a:t>Efficacy of Training</a:t>
            </a:r>
          </a:p>
        </p:txBody>
      </p:sp>
      <p:sp>
        <p:nvSpPr>
          <p:cNvPr id="12291" name="TextBox 4"/>
          <p:cNvSpPr txBox="1">
            <a:spLocks noChangeArrowheads="1"/>
          </p:cNvSpPr>
          <p:nvPr/>
        </p:nvSpPr>
        <p:spPr bwMode="auto">
          <a:xfrm>
            <a:off x="755650" y="1844675"/>
            <a:ext cx="7993063" cy="4216539"/>
          </a:xfrm>
          <a:prstGeom prst="rect">
            <a:avLst/>
          </a:prstGeom>
          <a:noFill/>
          <a:ln w="9525">
            <a:noFill/>
            <a:miter lim="800000"/>
            <a:headEnd/>
            <a:tailEnd/>
          </a:ln>
        </p:spPr>
        <p:txBody>
          <a:bodyPr>
            <a:spAutoFit/>
          </a:bodyPr>
          <a:lstStyle/>
          <a:p>
            <a:r>
              <a:rPr lang="ja-JP" altLang="en-GB" sz="2000" i="1">
                <a:latin typeface="Arial" charset="0"/>
                <a:cs typeface="Arial" charset="0"/>
              </a:rPr>
              <a:t>“</a:t>
            </a:r>
            <a:r>
              <a:rPr lang="en-GB" altLang="ja-JP" sz="2000" i="1" dirty="0">
                <a:latin typeface="Arial" charset="0"/>
                <a:cs typeface="Arial" charset="0"/>
              </a:rPr>
              <a:t>I thought the training session was very good and I learned more than I thought we would. I can pass on to others all the information I have learned.</a:t>
            </a:r>
            <a:r>
              <a:rPr lang="ja-JP" altLang="en-GB" sz="2000" i="1">
                <a:latin typeface="Arial" charset="0"/>
                <a:cs typeface="Arial" charset="0"/>
              </a:rPr>
              <a:t>”</a:t>
            </a:r>
            <a:endParaRPr lang="en-GB" altLang="ja-JP" sz="2000" i="1" dirty="0">
              <a:latin typeface="Arial" charset="0"/>
              <a:cs typeface="Arial" charset="0"/>
            </a:endParaRPr>
          </a:p>
          <a:p>
            <a:endParaRPr lang="en-GB" i="1" dirty="0">
              <a:latin typeface="Arial" charset="0"/>
              <a:cs typeface="Arial" charset="0"/>
            </a:endParaRPr>
          </a:p>
          <a:p>
            <a:r>
              <a:rPr lang="ja-JP" altLang="en-GB" sz="2000" i="1">
                <a:latin typeface="Arial" charset="0"/>
                <a:cs typeface="Arial" charset="0"/>
              </a:rPr>
              <a:t>“</a:t>
            </a:r>
            <a:r>
              <a:rPr lang="en-GB" altLang="ja-JP" sz="2000" i="1" dirty="0">
                <a:latin typeface="Arial" charset="0"/>
                <a:cs typeface="Arial" charset="0"/>
              </a:rPr>
              <a:t>Useful session and going to use it with family, friends and spectators at the ground.</a:t>
            </a:r>
            <a:r>
              <a:rPr lang="ja-JP" altLang="en-GB" sz="2000" i="1">
                <a:latin typeface="Arial" charset="0"/>
                <a:cs typeface="Arial" charset="0"/>
              </a:rPr>
              <a:t>”</a:t>
            </a:r>
            <a:endParaRPr lang="en-GB" altLang="ja-JP" sz="2000" i="1" dirty="0">
              <a:latin typeface="Arial" charset="0"/>
              <a:cs typeface="Arial" charset="0"/>
            </a:endParaRPr>
          </a:p>
          <a:p>
            <a:endParaRPr lang="en-GB" i="1" dirty="0">
              <a:latin typeface="Arial" charset="0"/>
              <a:cs typeface="Arial" charset="0"/>
            </a:endParaRPr>
          </a:p>
          <a:p>
            <a:r>
              <a:rPr lang="ja-JP" altLang="en-GB" sz="2000" i="1" smtClean="0">
                <a:latin typeface="Arial" charset="0"/>
                <a:cs typeface="Arial" charset="0"/>
              </a:rPr>
              <a:t>“</a:t>
            </a:r>
            <a:r>
              <a:rPr lang="en-GB" altLang="ja-JP" sz="2000" i="1" dirty="0" smtClean="0">
                <a:latin typeface="Arial" charset="0"/>
                <a:cs typeface="Arial" charset="0"/>
              </a:rPr>
              <a:t>Some pieces of information on the dangers of tobacco use I had no idea about. Interested to hear about local services available</a:t>
            </a:r>
            <a:r>
              <a:rPr lang="ja-JP" altLang="en-GB" sz="2000" i="1" smtClean="0">
                <a:latin typeface="Arial" charset="0"/>
                <a:cs typeface="Arial" charset="0"/>
              </a:rPr>
              <a:t>”</a:t>
            </a:r>
            <a:endParaRPr lang="en-GB" altLang="ja-JP" sz="2000" i="1" dirty="0">
              <a:latin typeface="Arial" charset="0"/>
              <a:cs typeface="Arial" charset="0"/>
            </a:endParaRPr>
          </a:p>
          <a:p>
            <a:endParaRPr lang="en-GB" i="1" dirty="0">
              <a:latin typeface="Arial" charset="0"/>
              <a:cs typeface="Arial" charset="0"/>
            </a:endParaRPr>
          </a:p>
          <a:p>
            <a:r>
              <a:rPr lang="ja-JP" altLang="en-GB" sz="2000" i="1" smtClean="0">
                <a:latin typeface="Arial" charset="0"/>
                <a:cs typeface="Arial" charset="0"/>
              </a:rPr>
              <a:t>“</a:t>
            </a:r>
            <a:r>
              <a:rPr lang="en-GB" altLang="ja-JP" sz="2000" i="1" dirty="0" smtClean="0">
                <a:latin typeface="Arial" charset="0"/>
                <a:cs typeface="Arial" charset="0"/>
              </a:rPr>
              <a:t>90 minutes </a:t>
            </a:r>
            <a:r>
              <a:rPr lang="en-GB" altLang="ja-JP" sz="2000" i="1" dirty="0">
                <a:latin typeface="Arial" charset="0"/>
                <a:cs typeface="Arial" charset="0"/>
              </a:rPr>
              <a:t>was about right, nothing too hard.</a:t>
            </a:r>
            <a:r>
              <a:rPr lang="ja-JP" altLang="en-GB" sz="2000" i="1">
                <a:latin typeface="Arial" charset="0"/>
                <a:cs typeface="Arial" charset="0"/>
              </a:rPr>
              <a:t>”</a:t>
            </a:r>
            <a:endParaRPr lang="en-GB" altLang="ja-JP" sz="2000" i="1" dirty="0">
              <a:latin typeface="Arial" charset="0"/>
              <a:cs typeface="Arial" charset="0"/>
            </a:endParaRPr>
          </a:p>
          <a:p>
            <a:endParaRPr lang="en-GB" sz="1800" i="1" dirty="0">
              <a:latin typeface="Arial" charset="0"/>
              <a:cs typeface="Arial" charset="0"/>
            </a:endParaRPr>
          </a:p>
          <a:p>
            <a:endParaRPr lang="en-GB" sz="1800" i="1" dirty="0">
              <a:latin typeface="Arial" charset="0"/>
              <a:cs typeface="Arial" charset="0"/>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971600" y="764704"/>
            <a:ext cx="7921575" cy="711670"/>
          </a:xfrm>
          <a:prstGeom prst="rect">
            <a:avLst/>
          </a:prstGeom>
        </p:spPr>
        <p:txBody>
          <a:bodyPr/>
          <a:lstStyle/>
          <a:p>
            <a:pPr eaLnBrk="1" hangingPunct="1"/>
            <a:r>
              <a:rPr lang="en-US" sz="2400" b="1" dirty="0" err="1" smtClean="0">
                <a:solidFill>
                  <a:schemeClr val="tx1"/>
                </a:solidFill>
                <a:latin typeface="Arial" pitchFamily="34" charset="0"/>
                <a:ea typeface="ＭＳ Ｐゴシック" pitchFamily="34" charset="-128"/>
                <a:cs typeface="Arial" pitchFamily="34" charset="0"/>
              </a:rPr>
              <a:t>Programme</a:t>
            </a:r>
            <a:r>
              <a:rPr lang="en-US" sz="2400" b="1" dirty="0" smtClean="0">
                <a:solidFill>
                  <a:schemeClr val="tx1"/>
                </a:solidFill>
                <a:latin typeface="Arial" pitchFamily="34" charset="0"/>
                <a:ea typeface="ＭＳ Ｐゴシック" pitchFamily="34" charset="-128"/>
                <a:cs typeface="Arial" pitchFamily="34" charset="0"/>
              </a:rPr>
              <a:t> Outputs: Saints </a:t>
            </a:r>
          </a:p>
        </p:txBody>
      </p:sp>
      <p:sp>
        <p:nvSpPr>
          <p:cNvPr id="13315" name="Rectangle 3"/>
          <p:cNvSpPr>
            <a:spLocks noGrp="1" noChangeArrowheads="1"/>
          </p:cNvSpPr>
          <p:nvPr>
            <p:ph type="body" idx="4294967295"/>
          </p:nvPr>
        </p:nvSpPr>
        <p:spPr>
          <a:xfrm>
            <a:off x="250825" y="1340768"/>
            <a:ext cx="5905500" cy="3585245"/>
          </a:xfrm>
          <a:prstGeom prst="rect">
            <a:avLst/>
          </a:prstGeom>
        </p:spPr>
        <p:txBody>
          <a:bodyPr/>
          <a:lstStyle/>
          <a:p>
            <a:pPr>
              <a:lnSpc>
                <a:spcPct val="80000"/>
              </a:lnSpc>
              <a:buNone/>
            </a:pPr>
            <a:r>
              <a:rPr lang="en-GB" sz="2000" b="1" dirty="0" smtClean="0">
                <a:latin typeface="Arial" charset="0"/>
                <a:ea typeface="ＭＳ Ｐゴシック" pitchFamily="34" charset="-128"/>
                <a:cs typeface="Arial" charset="0"/>
              </a:rPr>
              <a:t>Over a 3 and half month period:</a:t>
            </a:r>
          </a:p>
          <a:p>
            <a:pPr>
              <a:lnSpc>
                <a:spcPct val="80000"/>
              </a:lnSpc>
              <a:buFont typeface="Wingdings" pitchFamily="2" charset="2"/>
              <a:buChar char="§"/>
            </a:pPr>
            <a:endParaRPr lang="en-GB" sz="1200" dirty="0" smtClean="0">
              <a:latin typeface="Arial" charset="0"/>
              <a:ea typeface="ＭＳ Ｐゴシック" pitchFamily="34" charset="-128"/>
              <a:cs typeface="Arial" charset="0"/>
            </a:endParaRPr>
          </a:p>
          <a:p>
            <a:pPr>
              <a:lnSpc>
                <a:spcPct val="80000"/>
              </a:lnSpc>
              <a:buFont typeface="Wingdings" pitchFamily="2" charset="2"/>
              <a:buChar char="§"/>
            </a:pPr>
            <a:r>
              <a:rPr lang="en-GB" sz="2000" dirty="0" smtClean="0">
                <a:latin typeface="Arial" charset="0"/>
                <a:ea typeface="ＭＳ Ｐゴシック" pitchFamily="34" charset="-128"/>
                <a:cs typeface="Arial" charset="0"/>
              </a:rPr>
              <a:t>2,058 people given Stop Smoking advice:</a:t>
            </a:r>
          </a:p>
          <a:p>
            <a:pPr lvl="1">
              <a:lnSpc>
                <a:spcPct val="80000"/>
              </a:lnSpc>
              <a:buFont typeface="Wingdings" pitchFamily="2" charset="2"/>
              <a:buChar char="§"/>
            </a:pPr>
            <a:r>
              <a:rPr lang="en-GB" sz="2000" dirty="0" smtClean="0">
                <a:latin typeface="Arial" charset="0"/>
                <a:ea typeface="ＭＳ Ｐゴシック" pitchFamily="34" charset="-128"/>
                <a:cs typeface="Arial" charset="0"/>
              </a:rPr>
              <a:t>Stewards –  821</a:t>
            </a:r>
          </a:p>
          <a:p>
            <a:pPr lvl="1">
              <a:lnSpc>
                <a:spcPct val="80000"/>
              </a:lnSpc>
              <a:buFont typeface="Wingdings" pitchFamily="2" charset="2"/>
              <a:buChar char="§"/>
            </a:pPr>
            <a:r>
              <a:rPr lang="en-GB" sz="2000" dirty="0" smtClean="0">
                <a:latin typeface="Arial" charset="0"/>
                <a:ea typeface="ＭＳ Ｐゴシック" pitchFamily="34" charset="-128"/>
                <a:cs typeface="Arial" charset="0"/>
              </a:rPr>
              <a:t>Community Coaches – 1,237</a:t>
            </a:r>
          </a:p>
          <a:p>
            <a:pPr>
              <a:lnSpc>
                <a:spcPct val="80000"/>
              </a:lnSpc>
              <a:buFont typeface="Wingdings" pitchFamily="2" charset="2"/>
              <a:buChar char="§"/>
            </a:pPr>
            <a:endParaRPr lang="en-GB" sz="1200" dirty="0" smtClean="0">
              <a:latin typeface="Arial" charset="0"/>
              <a:ea typeface="ＭＳ Ｐゴシック" pitchFamily="34" charset="-128"/>
              <a:cs typeface="Arial" charset="0"/>
            </a:endParaRPr>
          </a:p>
          <a:p>
            <a:pPr>
              <a:lnSpc>
                <a:spcPct val="80000"/>
              </a:lnSpc>
              <a:buFont typeface="Wingdings" pitchFamily="2" charset="2"/>
              <a:buChar char="§"/>
            </a:pPr>
            <a:r>
              <a:rPr lang="en-GB" sz="2000" dirty="0" smtClean="0">
                <a:latin typeface="Arial" charset="0"/>
                <a:ea typeface="ＭＳ Ｐゴシック" pitchFamily="34" charset="-128"/>
                <a:cs typeface="Arial" charset="0"/>
              </a:rPr>
              <a:t>77 referrals to Stop Smoking Services (3.75%):</a:t>
            </a:r>
          </a:p>
          <a:p>
            <a:pPr lvl="1">
              <a:lnSpc>
                <a:spcPct val="80000"/>
              </a:lnSpc>
              <a:buFont typeface="Wingdings" pitchFamily="2" charset="2"/>
              <a:buChar char="§"/>
            </a:pPr>
            <a:r>
              <a:rPr lang="en-GB" sz="2000" dirty="0" smtClean="0">
                <a:latin typeface="Arial" charset="0"/>
                <a:ea typeface="ＭＳ Ｐゴシック" pitchFamily="34" charset="-128"/>
                <a:cs typeface="Arial" charset="0"/>
              </a:rPr>
              <a:t>Cheshire &amp; Merseyside – 47</a:t>
            </a:r>
          </a:p>
          <a:p>
            <a:pPr lvl="1">
              <a:lnSpc>
                <a:spcPct val="80000"/>
              </a:lnSpc>
              <a:buFont typeface="Wingdings" pitchFamily="2" charset="2"/>
              <a:buChar char="§"/>
            </a:pPr>
            <a:r>
              <a:rPr lang="en-GB" sz="2000" dirty="0" smtClean="0">
                <a:latin typeface="Arial" charset="0"/>
                <a:ea typeface="ＭＳ Ｐゴシック" pitchFamily="34" charset="-128"/>
                <a:cs typeface="Arial" charset="0"/>
              </a:rPr>
              <a:t>Out of area- 30</a:t>
            </a:r>
          </a:p>
          <a:p>
            <a:pPr>
              <a:lnSpc>
                <a:spcPct val="80000"/>
              </a:lnSpc>
              <a:buFont typeface="Wingdings" pitchFamily="2" charset="2"/>
              <a:buChar char="§"/>
            </a:pPr>
            <a:endParaRPr lang="en-GB" sz="1200" dirty="0" smtClean="0">
              <a:latin typeface="Arial" charset="0"/>
              <a:ea typeface="ＭＳ Ｐゴシック" pitchFamily="34" charset="-128"/>
              <a:cs typeface="Arial" charset="0"/>
            </a:endParaRPr>
          </a:p>
          <a:p>
            <a:pPr>
              <a:lnSpc>
                <a:spcPct val="80000"/>
              </a:lnSpc>
              <a:buFont typeface="Wingdings" pitchFamily="2" charset="2"/>
              <a:buChar char="§"/>
            </a:pPr>
            <a:r>
              <a:rPr lang="en-GB" sz="2000" dirty="0" smtClean="0">
                <a:latin typeface="Arial" charset="0"/>
                <a:ea typeface="ＭＳ Ｐゴシック" pitchFamily="34" charset="-128"/>
                <a:cs typeface="Arial" charset="0"/>
              </a:rPr>
              <a:t>47 C&amp;M referrals:</a:t>
            </a:r>
          </a:p>
          <a:p>
            <a:pPr lvl="1">
              <a:lnSpc>
                <a:spcPct val="80000"/>
              </a:lnSpc>
              <a:buFont typeface="Wingdings" pitchFamily="2" charset="2"/>
              <a:buChar char="§"/>
            </a:pPr>
            <a:r>
              <a:rPr lang="en-GB" sz="2000" dirty="0" smtClean="0">
                <a:latin typeface="Arial" charset="0"/>
                <a:ea typeface="ＭＳ Ｐゴシック" pitchFamily="34" charset="-128"/>
                <a:cs typeface="Arial" charset="0"/>
              </a:rPr>
              <a:t>Didn’</a:t>
            </a:r>
            <a:r>
              <a:rPr lang="en-GB" altLang="ja-JP" sz="2000" dirty="0" smtClean="0">
                <a:latin typeface="Arial" charset="0"/>
                <a:ea typeface="ＭＳ Ｐゴシック" pitchFamily="34" charset="-128"/>
                <a:cs typeface="Arial" charset="0"/>
              </a:rPr>
              <a:t>t set a quit date – 23</a:t>
            </a:r>
          </a:p>
          <a:p>
            <a:pPr lvl="1">
              <a:lnSpc>
                <a:spcPct val="80000"/>
              </a:lnSpc>
              <a:buFont typeface="Wingdings" pitchFamily="2" charset="2"/>
              <a:buChar char="§"/>
            </a:pPr>
            <a:r>
              <a:rPr lang="en-GB" sz="2000" dirty="0" smtClean="0">
                <a:latin typeface="Arial" charset="0"/>
                <a:ea typeface="ＭＳ Ｐゴシック" pitchFamily="34" charset="-128"/>
                <a:cs typeface="Arial" charset="0"/>
              </a:rPr>
              <a:t>Lost to follow up – 2</a:t>
            </a:r>
          </a:p>
          <a:p>
            <a:pPr lvl="1">
              <a:lnSpc>
                <a:spcPct val="80000"/>
              </a:lnSpc>
              <a:buFont typeface="Wingdings" pitchFamily="2" charset="2"/>
              <a:buChar char="§"/>
            </a:pPr>
            <a:r>
              <a:rPr lang="en-GB" sz="2000" dirty="0" smtClean="0">
                <a:latin typeface="Arial" charset="0"/>
                <a:ea typeface="ＭＳ Ｐゴシック" pitchFamily="34" charset="-128"/>
                <a:cs typeface="Arial" charset="0"/>
              </a:rPr>
              <a:t>Relapsed – 15</a:t>
            </a:r>
          </a:p>
          <a:p>
            <a:pPr lvl="1">
              <a:lnSpc>
                <a:spcPct val="80000"/>
              </a:lnSpc>
              <a:buFont typeface="Wingdings" pitchFamily="2" charset="2"/>
              <a:buChar char="§"/>
            </a:pPr>
            <a:r>
              <a:rPr lang="en-GB" sz="2000" dirty="0" smtClean="0">
                <a:latin typeface="Arial" charset="0"/>
                <a:ea typeface="ＭＳ Ｐゴシック" pitchFamily="34" charset="-128"/>
                <a:cs typeface="Arial" charset="0"/>
              </a:rPr>
              <a:t>Quit – 7</a:t>
            </a:r>
          </a:p>
        </p:txBody>
      </p:sp>
      <p:pic>
        <p:nvPicPr>
          <p:cNvPr id="13316" name="Picture 4" descr="IMG_5291.JPG"/>
          <p:cNvPicPr>
            <a:picLocks noChangeAspect="1"/>
          </p:cNvPicPr>
          <p:nvPr/>
        </p:nvPicPr>
        <p:blipFill>
          <a:blip r:embed="rId3"/>
          <a:srcRect/>
          <a:stretch>
            <a:fillRect/>
          </a:stretch>
        </p:blipFill>
        <p:spPr bwMode="auto">
          <a:xfrm>
            <a:off x="6084168" y="1556792"/>
            <a:ext cx="2664296" cy="3995011"/>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5">
                                            <p:txEl>
                                              <p:pRg st="2" end="2"/>
                                            </p:txEl>
                                          </p:spTgt>
                                        </p:tgtEl>
                                        <p:attrNameLst>
                                          <p:attrName>style.visibility</p:attrName>
                                        </p:attrNameLst>
                                      </p:cBhvr>
                                      <p:to>
                                        <p:strVal val="visible"/>
                                      </p:to>
                                    </p:set>
                                    <p:anim calcmode="lin" valueType="num">
                                      <p:cBhvr additive="base">
                                        <p:cTn id="13"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5">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3315">
                                            <p:txEl>
                                              <p:pRg st="3" end="3"/>
                                            </p:txEl>
                                          </p:spTgt>
                                        </p:tgtEl>
                                        <p:attrNameLst>
                                          <p:attrName>style.visibility</p:attrName>
                                        </p:attrNameLst>
                                      </p:cBhvr>
                                      <p:to>
                                        <p:strVal val="visible"/>
                                      </p:to>
                                    </p:set>
                                    <p:anim calcmode="lin" valueType="num">
                                      <p:cBhvr additive="base">
                                        <p:cTn id="17" dur="5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3315">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3315">
                                            <p:txEl>
                                              <p:pRg st="4" end="4"/>
                                            </p:txEl>
                                          </p:spTgt>
                                        </p:tgtEl>
                                        <p:attrNameLst>
                                          <p:attrName>style.visibility</p:attrName>
                                        </p:attrNameLst>
                                      </p:cBhvr>
                                      <p:to>
                                        <p:strVal val="visible"/>
                                      </p:to>
                                    </p:set>
                                    <p:anim calcmode="lin" valueType="num">
                                      <p:cBhvr additive="base">
                                        <p:cTn id="21" dur="5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33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315">
                                            <p:txEl>
                                              <p:pRg st="6" end="6"/>
                                            </p:txEl>
                                          </p:spTgt>
                                        </p:tgtEl>
                                        <p:attrNameLst>
                                          <p:attrName>style.visibility</p:attrName>
                                        </p:attrNameLst>
                                      </p:cBhvr>
                                      <p:to>
                                        <p:strVal val="visible"/>
                                      </p:to>
                                    </p:set>
                                    <p:anim calcmode="lin" valueType="num">
                                      <p:cBhvr additive="base">
                                        <p:cTn id="27" dur="500" fill="hold"/>
                                        <p:tgtEl>
                                          <p:spTgt spid="13315">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3315">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15">
                                            <p:txEl>
                                              <p:pRg st="7" end="7"/>
                                            </p:txEl>
                                          </p:spTgt>
                                        </p:tgtEl>
                                        <p:attrNameLst>
                                          <p:attrName>style.visibility</p:attrName>
                                        </p:attrNameLst>
                                      </p:cBhvr>
                                      <p:to>
                                        <p:strVal val="visible"/>
                                      </p:to>
                                    </p:set>
                                    <p:anim calcmode="lin" valueType="num">
                                      <p:cBhvr additive="base">
                                        <p:cTn id="31" dur="500" fill="hold"/>
                                        <p:tgtEl>
                                          <p:spTgt spid="13315">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315">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15">
                                            <p:txEl>
                                              <p:pRg st="8" end="8"/>
                                            </p:txEl>
                                          </p:spTgt>
                                        </p:tgtEl>
                                        <p:attrNameLst>
                                          <p:attrName>style.visibility</p:attrName>
                                        </p:attrNameLst>
                                      </p:cBhvr>
                                      <p:to>
                                        <p:strVal val="visible"/>
                                      </p:to>
                                    </p:set>
                                    <p:anim calcmode="lin" valueType="num">
                                      <p:cBhvr additive="base">
                                        <p:cTn id="35" dur="500" fill="hold"/>
                                        <p:tgtEl>
                                          <p:spTgt spid="13315">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331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3315">
                                            <p:txEl>
                                              <p:pRg st="10" end="10"/>
                                            </p:txEl>
                                          </p:spTgt>
                                        </p:tgtEl>
                                        <p:attrNameLst>
                                          <p:attrName>style.visibility</p:attrName>
                                        </p:attrNameLst>
                                      </p:cBhvr>
                                      <p:to>
                                        <p:strVal val="visible"/>
                                      </p:to>
                                    </p:set>
                                    <p:anim calcmode="lin" valueType="num">
                                      <p:cBhvr additive="base">
                                        <p:cTn id="41" dur="500" fill="hold"/>
                                        <p:tgtEl>
                                          <p:spTgt spid="13315">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3315">
                                            <p:txEl>
                                              <p:pRg st="10" end="10"/>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3315">
                                            <p:txEl>
                                              <p:pRg st="11" end="11"/>
                                            </p:txEl>
                                          </p:spTgt>
                                        </p:tgtEl>
                                        <p:attrNameLst>
                                          <p:attrName>style.visibility</p:attrName>
                                        </p:attrNameLst>
                                      </p:cBhvr>
                                      <p:to>
                                        <p:strVal val="visible"/>
                                      </p:to>
                                    </p:set>
                                    <p:anim calcmode="lin" valueType="num">
                                      <p:cBhvr additive="base">
                                        <p:cTn id="45" dur="500" fill="hold"/>
                                        <p:tgtEl>
                                          <p:spTgt spid="13315">
                                            <p:txEl>
                                              <p:pRg st="11" end="1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3315">
                                            <p:txEl>
                                              <p:pRg st="11" end="11"/>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3315">
                                            <p:txEl>
                                              <p:pRg st="12" end="12"/>
                                            </p:txEl>
                                          </p:spTgt>
                                        </p:tgtEl>
                                        <p:attrNameLst>
                                          <p:attrName>style.visibility</p:attrName>
                                        </p:attrNameLst>
                                      </p:cBhvr>
                                      <p:to>
                                        <p:strVal val="visible"/>
                                      </p:to>
                                    </p:set>
                                    <p:anim calcmode="lin" valueType="num">
                                      <p:cBhvr additive="base">
                                        <p:cTn id="49" dur="500" fill="hold"/>
                                        <p:tgtEl>
                                          <p:spTgt spid="13315">
                                            <p:txEl>
                                              <p:pRg st="12" end="1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3315">
                                            <p:txEl>
                                              <p:pRg st="12" end="12"/>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3315">
                                            <p:txEl>
                                              <p:pRg st="13" end="13"/>
                                            </p:txEl>
                                          </p:spTgt>
                                        </p:tgtEl>
                                        <p:attrNameLst>
                                          <p:attrName>style.visibility</p:attrName>
                                        </p:attrNameLst>
                                      </p:cBhvr>
                                      <p:to>
                                        <p:strVal val="visible"/>
                                      </p:to>
                                    </p:set>
                                    <p:anim calcmode="lin" valueType="num">
                                      <p:cBhvr additive="base">
                                        <p:cTn id="53" dur="500" fill="hold"/>
                                        <p:tgtEl>
                                          <p:spTgt spid="13315">
                                            <p:txEl>
                                              <p:pRg st="13" end="1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3315">
                                            <p:txEl>
                                              <p:pRg st="13" end="13"/>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3315">
                                            <p:txEl>
                                              <p:pRg st="14" end="14"/>
                                            </p:txEl>
                                          </p:spTgt>
                                        </p:tgtEl>
                                        <p:attrNameLst>
                                          <p:attrName>style.visibility</p:attrName>
                                        </p:attrNameLst>
                                      </p:cBhvr>
                                      <p:to>
                                        <p:strVal val="visible"/>
                                      </p:to>
                                    </p:set>
                                    <p:anim calcmode="lin" valueType="num">
                                      <p:cBhvr additive="base">
                                        <p:cTn id="57" dur="500" fill="hold"/>
                                        <p:tgtEl>
                                          <p:spTgt spid="13315">
                                            <p:txEl>
                                              <p:pRg st="14" end="14"/>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3315">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457200" y="692150"/>
            <a:ext cx="8229600" cy="5184775"/>
          </a:xfrm>
          <a:noFill/>
          <a:ln>
            <a:miter lim="800000"/>
            <a:headEnd/>
            <a:tailEnd/>
          </a:ln>
        </p:spPr>
        <p:txBody>
          <a:bodyPr vert="horz" wrap="square" lIns="91440" tIns="45720" rIns="91440" bIns="45720" numCol="1" anchor="t" anchorCtr="0" compatLnSpc="1">
            <a:prstTxWarp prst="textNoShape">
              <a:avLst/>
            </a:prstTxWarp>
          </a:bodyPr>
          <a:lstStyle/>
          <a:p>
            <a:r>
              <a:rPr lang="en-GB" sz="2400" b="1" dirty="0" smtClean="0">
                <a:solidFill>
                  <a:schemeClr val="tx1"/>
                </a:solidFill>
                <a:latin typeface="Arial" charset="0"/>
              </a:rPr>
              <a:t>Learning &amp; Feedback</a:t>
            </a:r>
            <a:br>
              <a:rPr lang="en-GB" sz="2400" b="1" dirty="0" smtClean="0">
                <a:solidFill>
                  <a:schemeClr val="tx1"/>
                </a:solidFill>
                <a:latin typeface="Arial" charset="0"/>
              </a:rPr>
            </a:br>
            <a:r>
              <a:rPr lang="en-GB" sz="2400" b="1" dirty="0" smtClean="0">
                <a:solidFill>
                  <a:schemeClr val="tx1"/>
                </a:solidFill>
                <a:latin typeface="Arial" charset="0"/>
              </a:rPr>
              <a:t/>
            </a:r>
            <a:br>
              <a:rPr lang="en-GB" sz="2400" b="1" dirty="0" smtClean="0">
                <a:solidFill>
                  <a:schemeClr val="tx1"/>
                </a:solidFill>
                <a:latin typeface="Arial" charset="0"/>
              </a:rPr>
            </a:br>
            <a:endParaRPr lang="en-GB" sz="2400" b="1" dirty="0" smtClean="0">
              <a:solidFill>
                <a:schemeClr val="tx1"/>
              </a:solidFill>
              <a:latin typeface="Arial" charset="0"/>
            </a:endParaRPr>
          </a:p>
        </p:txBody>
      </p:sp>
      <p:sp>
        <p:nvSpPr>
          <p:cNvPr id="21507" name="Rectangle 3"/>
          <p:cNvSpPr>
            <a:spLocks noGrp="1" noChangeArrowheads="1"/>
          </p:cNvSpPr>
          <p:nvPr>
            <p:ph type="body" idx="1"/>
          </p:nvPr>
        </p:nvSpPr>
        <p:spPr bwMode="auto">
          <a:xfrm>
            <a:off x="468313" y="980728"/>
            <a:ext cx="8229600" cy="4969223"/>
          </a:xfrm>
          <a:noFill/>
          <a:ln>
            <a:miter lim="800000"/>
            <a:headEnd/>
            <a:tailEnd/>
          </a:ln>
        </p:spPr>
        <p:txBody>
          <a:bodyPr vert="horz" wrap="square" lIns="91440" tIns="45720" rIns="91440" bIns="45720" numCol="1" anchor="t" anchorCtr="0" compatLnSpc="1">
            <a:prstTxWarp prst="textNoShape">
              <a:avLst/>
            </a:prstTxWarp>
          </a:bodyPr>
          <a:lstStyle/>
          <a:p>
            <a:pPr>
              <a:buClr>
                <a:srgbClr val="FF0000"/>
              </a:buClr>
              <a:buFontTx/>
              <a:buNone/>
            </a:pPr>
            <a:endParaRPr lang="en-GB" sz="1800" dirty="0" smtClean="0">
              <a:latin typeface="Arial" charset="0"/>
              <a:cs typeface="Arial" charset="0"/>
            </a:endParaRPr>
          </a:p>
          <a:p>
            <a:pPr>
              <a:buFont typeface="Wingdings" pitchFamily="2" charset="2"/>
              <a:buChar char="§"/>
            </a:pPr>
            <a:r>
              <a:rPr lang="en-GB" sz="1800" dirty="0" smtClean="0">
                <a:latin typeface="Arial" charset="0"/>
                <a:cs typeface="Arial" charset="0"/>
              </a:rPr>
              <a:t>Both clubs were very happy with pilot, publicity gained and the way it used their staff for social good without impacting on their core role; win-win  </a:t>
            </a:r>
          </a:p>
          <a:p>
            <a:pPr>
              <a:buFont typeface="Wingdings" pitchFamily="2" charset="2"/>
              <a:buChar char="§"/>
            </a:pPr>
            <a:endParaRPr lang="en-GB" sz="1800" dirty="0" smtClean="0">
              <a:latin typeface="Arial" charset="0"/>
              <a:cs typeface="Arial" charset="0"/>
            </a:endParaRPr>
          </a:p>
          <a:p>
            <a:pPr>
              <a:buFont typeface="Wingdings" pitchFamily="2" charset="2"/>
              <a:buChar char="§"/>
            </a:pPr>
            <a:r>
              <a:rPr lang="en-GB" sz="1800" dirty="0" smtClean="0">
                <a:latin typeface="Arial" charset="0"/>
                <a:cs typeface="Arial" charset="0"/>
              </a:rPr>
              <a:t>Stewards participating in the campaign commented that interventions raised their self esteem and brought them closer to fans – willingness to repeat</a:t>
            </a:r>
          </a:p>
          <a:p>
            <a:pPr>
              <a:buFont typeface="Wingdings" pitchFamily="2" charset="2"/>
              <a:buChar char="§"/>
            </a:pPr>
            <a:endParaRPr lang="en-GB" sz="1800" dirty="0" smtClean="0">
              <a:latin typeface="Arial" charset="0"/>
              <a:cs typeface="Arial" charset="0"/>
            </a:endParaRPr>
          </a:p>
          <a:p>
            <a:pPr>
              <a:buFont typeface="Wingdings" pitchFamily="2" charset="2"/>
              <a:buChar char="§"/>
            </a:pPr>
            <a:r>
              <a:rPr lang="en-GB" sz="1800" dirty="0" smtClean="0">
                <a:latin typeface="Arial" charset="0"/>
                <a:cs typeface="Arial" charset="0"/>
              </a:rPr>
              <a:t>Saints stewards and community staff have incorporated brief intervention techniques into mandatory training at start of 2013 season</a:t>
            </a:r>
          </a:p>
          <a:p>
            <a:pPr>
              <a:buFont typeface="Wingdings" pitchFamily="2" charset="2"/>
              <a:buChar char="§"/>
            </a:pPr>
            <a:endParaRPr lang="en-GB" sz="1800" dirty="0" smtClean="0">
              <a:latin typeface="Arial" charset="0"/>
              <a:cs typeface="Arial" charset="0"/>
            </a:endParaRPr>
          </a:p>
          <a:p>
            <a:pPr>
              <a:buFont typeface="Wingdings" pitchFamily="2" charset="2"/>
              <a:buChar char="§"/>
            </a:pPr>
            <a:r>
              <a:rPr lang="en-GB" sz="1800" dirty="0" smtClean="0">
                <a:latin typeface="Arial" charset="0"/>
                <a:cs typeface="Arial" charset="0"/>
              </a:rPr>
              <a:t>Stewards from LCCC worked on ad hoc basis – not enough continuity over season to get used to delivering interventions, and tracking in diaries; major problem gaining set of results from LCCC pilot, both from stewards &amp; LSSS</a:t>
            </a:r>
          </a:p>
          <a:p>
            <a:pPr>
              <a:buFont typeface="Wingdings" pitchFamily="2" charset="2"/>
              <a:buChar char="§"/>
            </a:pPr>
            <a:endParaRPr lang="en-GB" sz="1800" dirty="0" smtClean="0">
              <a:latin typeface="Arial" charset="0"/>
              <a:cs typeface="Arial" charset="0"/>
            </a:endParaRPr>
          </a:p>
          <a:p>
            <a:pPr>
              <a:buFont typeface="Wingdings" pitchFamily="2" charset="2"/>
              <a:buChar char="§"/>
            </a:pPr>
            <a:r>
              <a:rPr lang="en-GB" sz="1800" dirty="0" smtClean="0">
                <a:latin typeface="Arial" charset="0"/>
                <a:cs typeface="Arial" charset="0"/>
              </a:rPr>
              <a:t>Need to make tracking codes more prominent on materials and work more closely with LSSS to capture referrals from campaign </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1115616" y="692696"/>
            <a:ext cx="7272734" cy="576064"/>
          </a:xfrm>
          <a:prstGeom prst="rect">
            <a:avLst/>
          </a:prstGeom>
        </p:spPr>
        <p:txBody>
          <a:bodyPr/>
          <a:lstStyle/>
          <a:p>
            <a:pPr eaLnBrk="1" hangingPunct="1"/>
            <a:r>
              <a:rPr lang="en-US" sz="2400" b="1" dirty="0" smtClean="0">
                <a:solidFill>
                  <a:schemeClr val="tx1"/>
                </a:solidFill>
                <a:latin typeface="Arial" pitchFamily="34" charset="0"/>
                <a:ea typeface="ＭＳ Ｐゴシック" pitchFamily="34" charset="-128"/>
                <a:cs typeface="Arial" pitchFamily="34" charset="0"/>
              </a:rPr>
              <a:t>Kicking It at </a:t>
            </a:r>
            <a:r>
              <a:rPr lang="en-US" sz="2400" b="1" dirty="0" err="1" smtClean="0">
                <a:solidFill>
                  <a:schemeClr val="tx1"/>
                </a:solidFill>
                <a:latin typeface="Arial" pitchFamily="34" charset="0"/>
                <a:ea typeface="ＭＳ Ｐゴシック" pitchFamily="34" charset="-128"/>
                <a:cs typeface="Arial" pitchFamily="34" charset="0"/>
              </a:rPr>
              <a:t>Tranmere</a:t>
            </a:r>
            <a:r>
              <a:rPr lang="en-US" sz="2400" b="1" dirty="0" smtClean="0">
                <a:solidFill>
                  <a:schemeClr val="tx1"/>
                </a:solidFill>
                <a:latin typeface="Arial" pitchFamily="34" charset="0"/>
                <a:ea typeface="ＭＳ Ｐゴシック" pitchFamily="34" charset="-128"/>
                <a:cs typeface="Arial" pitchFamily="34" charset="0"/>
              </a:rPr>
              <a:t> Rovers FC</a:t>
            </a:r>
          </a:p>
        </p:txBody>
      </p:sp>
      <p:sp>
        <p:nvSpPr>
          <p:cNvPr id="15363" name="Rectangle 3"/>
          <p:cNvSpPr>
            <a:spLocks noGrp="1" noChangeArrowheads="1"/>
          </p:cNvSpPr>
          <p:nvPr>
            <p:ph type="body" idx="4294967295"/>
          </p:nvPr>
        </p:nvSpPr>
        <p:spPr>
          <a:xfrm>
            <a:off x="323850" y="1340768"/>
            <a:ext cx="5078413" cy="4320479"/>
          </a:xfrm>
          <a:prstGeom prst="rect">
            <a:avLst/>
          </a:prstGeom>
        </p:spPr>
        <p:txBody>
          <a:bodyPr/>
          <a:lstStyle/>
          <a:p>
            <a:pPr>
              <a:lnSpc>
                <a:spcPct val="80000"/>
              </a:lnSpc>
              <a:buFont typeface="Wingdings" pitchFamily="2" charset="2"/>
              <a:buChar char="§"/>
            </a:pPr>
            <a:r>
              <a:rPr lang="en-GB" sz="1800" dirty="0" err="1" smtClean="0">
                <a:latin typeface="Arial" charset="0"/>
                <a:ea typeface="ＭＳ Ｐゴシック" pitchFamily="34" charset="-128"/>
                <a:cs typeface="Arial" charset="0"/>
              </a:rPr>
              <a:t>Tranmere</a:t>
            </a:r>
            <a:r>
              <a:rPr lang="en-GB" sz="1800" dirty="0" smtClean="0">
                <a:latin typeface="Arial" charset="0"/>
                <a:ea typeface="ＭＳ Ｐゴシック" pitchFamily="34" charset="-128"/>
                <a:cs typeface="Arial" charset="0"/>
              </a:rPr>
              <a:t> Rovers Football Club, Merseyside</a:t>
            </a:r>
          </a:p>
          <a:p>
            <a:pPr>
              <a:lnSpc>
                <a:spcPct val="80000"/>
              </a:lnSpc>
              <a:buFont typeface="Wingdings" pitchFamily="2" charset="2"/>
              <a:buChar char="§"/>
            </a:pPr>
            <a:endParaRPr lang="en-GB" sz="1800" dirty="0" smtClean="0">
              <a:latin typeface="Arial" charset="0"/>
              <a:ea typeface="ＭＳ Ｐゴシック" pitchFamily="34" charset="-128"/>
              <a:cs typeface="Arial" charset="0"/>
            </a:endParaRPr>
          </a:p>
          <a:p>
            <a:pPr>
              <a:lnSpc>
                <a:spcPct val="80000"/>
              </a:lnSpc>
              <a:buFont typeface="Wingdings" pitchFamily="2" charset="2"/>
              <a:buChar char="§"/>
            </a:pPr>
            <a:r>
              <a:rPr lang="en-GB" sz="1800" dirty="0" smtClean="0">
                <a:latin typeface="Arial" charset="0"/>
                <a:ea typeface="ＭＳ Ｐゴシック" pitchFamily="34" charset="-128"/>
                <a:cs typeface="Arial" charset="0"/>
              </a:rPr>
              <a:t>Seven week programme, mid-February to March 2013; 6 home games in all </a:t>
            </a:r>
          </a:p>
          <a:p>
            <a:pPr>
              <a:lnSpc>
                <a:spcPct val="80000"/>
              </a:lnSpc>
              <a:buFont typeface="Wingdings" pitchFamily="2" charset="2"/>
              <a:buChar char="§"/>
            </a:pPr>
            <a:endParaRPr lang="en-GB" sz="1800" dirty="0" smtClean="0">
              <a:latin typeface="Arial" charset="0"/>
              <a:ea typeface="ＭＳ Ｐゴシック" pitchFamily="34" charset="-128"/>
              <a:cs typeface="Arial" charset="0"/>
            </a:endParaRPr>
          </a:p>
          <a:p>
            <a:pPr>
              <a:lnSpc>
                <a:spcPct val="80000"/>
              </a:lnSpc>
              <a:buFont typeface="Wingdings" pitchFamily="2" charset="2"/>
              <a:buChar char="§"/>
            </a:pPr>
            <a:r>
              <a:rPr lang="en-GB" sz="1800" dirty="0" smtClean="0">
                <a:latin typeface="Arial" charset="0"/>
                <a:ea typeface="ＭＳ Ｐゴシック" pitchFamily="34" charset="-128"/>
                <a:cs typeface="Arial" charset="0"/>
              </a:rPr>
              <a:t>16 Stewards &amp; community coaches trained</a:t>
            </a:r>
          </a:p>
          <a:p>
            <a:pPr>
              <a:lnSpc>
                <a:spcPct val="80000"/>
              </a:lnSpc>
              <a:buFont typeface="Wingdings" pitchFamily="2" charset="2"/>
              <a:buChar char="§"/>
            </a:pPr>
            <a:endParaRPr lang="en-GB" sz="1800" dirty="0" smtClean="0">
              <a:latin typeface="Arial" charset="0"/>
              <a:ea typeface="ＭＳ Ｐゴシック" pitchFamily="34" charset="-128"/>
              <a:cs typeface="Arial" charset="0"/>
            </a:endParaRPr>
          </a:p>
          <a:p>
            <a:pPr>
              <a:lnSpc>
                <a:spcPct val="80000"/>
              </a:lnSpc>
              <a:buFont typeface="Wingdings" pitchFamily="2" charset="2"/>
              <a:buChar char="§"/>
            </a:pPr>
            <a:r>
              <a:rPr lang="en-GB" sz="1800" dirty="0" smtClean="0">
                <a:latin typeface="Arial" charset="0"/>
                <a:ea typeface="ＭＳ Ｐゴシック" pitchFamily="34" charset="-128"/>
                <a:cs typeface="Arial" charset="0"/>
              </a:rPr>
              <a:t>LSSS assisted with match day support</a:t>
            </a:r>
          </a:p>
          <a:p>
            <a:pPr>
              <a:lnSpc>
                <a:spcPct val="80000"/>
              </a:lnSpc>
              <a:buFont typeface="Wingdings" pitchFamily="2" charset="2"/>
              <a:buChar char="§"/>
            </a:pPr>
            <a:endParaRPr lang="en-GB" sz="1800" dirty="0" smtClean="0">
              <a:latin typeface="Arial" charset="0"/>
              <a:ea typeface="ＭＳ Ｐゴシック" pitchFamily="34" charset="-128"/>
              <a:cs typeface="Arial" charset="0"/>
            </a:endParaRPr>
          </a:p>
          <a:p>
            <a:pPr>
              <a:lnSpc>
                <a:spcPct val="80000"/>
              </a:lnSpc>
              <a:buFont typeface="Wingdings" pitchFamily="2" charset="2"/>
              <a:buChar char="§"/>
            </a:pPr>
            <a:r>
              <a:rPr lang="en-GB" sz="1800" dirty="0" smtClean="0">
                <a:latin typeface="Arial" charset="0"/>
                <a:ea typeface="ＭＳ Ｐゴシック" pitchFamily="34" charset="-128"/>
                <a:cs typeface="Arial" charset="0"/>
              </a:rPr>
              <a:t>Offer of stop smoking drop in clinic at  </a:t>
            </a:r>
            <a:r>
              <a:rPr lang="en-GB" sz="1800" dirty="0" err="1" smtClean="0">
                <a:latin typeface="Arial" charset="0"/>
                <a:ea typeface="ＭＳ Ｐゴシック" pitchFamily="34" charset="-128"/>
                <a:cs typeface="Arial" charset="0"/>
              </a:rPr>
              <a:t>Prenton</a:t>
            </a:r>
            <a:r>
              <a:rPr lang="en-GB" sz="1800" dirty="0" smtClean="0">
                <a:latin typeface="Arial" charset="0"/>
                <a:ea typeface="ＭＳ Ｐゴシック" pitchFamily="34" charset="-128"/>
                <a:cs typeface="Arial" charset="0"/>
              </a:rPr>
              <a:t> Park stadium every Thursday</a:t>
            </a:r>
          </a:p>
          <a:p>
            <a:pPr>
              <a:lnSpc>
                <a:spcPct val="80000"/>
              </a:lnSpc>
              <a:buFont typeface="Wingdings" pitchFamily="2" charset="2"/>
              <a:buChar char="§"/>
            </a:pPr>
            <a:endParaRPr lang="en-GB" sz="1800" dirty="0" smtClean="0">
              <a:latin typeface="Arial" charset="0"/>
              <a:ea typeface="ＭＳ Ｐゴシック" pitchFamily="34" charset="-128"/>
              <a:cs typeface="Arial" charset="0"/>
            </a:endParaRPr>
          </a:p>
          <a:p>
            <a:pPr>
              <a:lnSpc>
                <a:spcPct val="80000"/>
              </a:lnSpc>
              <a:buFont typeface="Wingdings" pitchFamily="2" charset="2"/>
              <a:buChar char="§"/>
            </a:pPr>
            <a:r>
              <a:rPr lang="en-GB" sz="1800" dirty="0" smtClean="0">
                <a:latin typeface="Arial" charset="0"/>
                <a:ea typeface="ＭＳ Ｐゴシック" pitchFamily="34" charset="-128"/>
                <a:cs typeface="Arial" charset="0"/>
              </a:rPr>
              <a:t>853 recorded interventions from clubs stewards and community staff </a:t>
            </a:r>
          </a:p>
          <a:p>
            <a:pPr>
              <a:lnSpc>
                <a:spcPct val="80000"/>
              </a:lnSpc>
              <a:buFont typeface="Wingdings" pitchFamily="2" charset="2"/>
              <a:buChar char="§"/>
            </a:pPr>
            <a:endParaRPr lang="en-GB" sz="1800" dirty="0" smtClean="0">
              <a:latin typeface="Arial" charset="0"/>
              <a:ea typeface="ＭＳ Ｐゴシック" pitchFamily="34" charset="-128"/>
              <a:cs typeface="Arial" charset="0"/>
            </a:endParaRPr>
          </a:p>
          <a:p>
            <a:pPr>
              <a:lnSpc>
                <a:spcPct val="80000"/>
              </a:lnSpc>
              <a:buFont typeface="Wingdings" pitchFamily="2" charset="2"/>
              <a:buChar char="§"/>
            </a:pPr>
            <a:r>
              <a:rPr lang="en-GB" sz="1800" dirty="0" smtClean="0">
                <a:latin typeface="Arial" charset="0"/>
                <a:ea typeface="ＭＳ Ｐゴシック" pitchFamily="34" charset="-128"/>
                <a:cs typeface="Arial" charset="0"/>
              </a:rPr>
              <a:t>New commission from </a:t>
            </a:r>
            <a:r>
              <a:rPr lang="en-GB" sz="1800" dirty="0" err="1" smtClean="0">
                <a:latin typeface="Arial" charset="0"/>
                <a:ea typeface="ＭＳ Ｐゴシック" pitchFamily="34" charset="-128"/>
                <a:cs typeface="Arial" charset="0"/>
              </a:rPr>
              <a:t>Knowsley</a:t>
            </a:r>
            <a:r>
              <a:rPr lang="en-GB" sz="1800" dirty="0" smtClean="0">
                <a:latin typeface="Arial" charset="0"/>
                <a:ea typeface="ＭＳ Ｐゴシック" pitchFamily="34" charset="-128"/>
                <a:cs typeface="Arial" charset="0"/>
              </a:rPr>
              <a:t> MBC – focus on amateur club settings, Jan 2014</a:t>
            </a:r>
          </a:p>
          <a:p>
            <a:pPr>
              <a:lnSpc>
                <a:spcPct val="80000"/>
              </a:lnSpc>
              <a:buClr>
                <a:srgbClr val="CC0000"/>
              </a:buClr>
              <a:buFont typeface="Arial" charset="0"/>
              <a:buChar char="♥"/>
            </a:pPr>
            <a:endParaRPr lang="en-GB" sz="1800" dirty="0" smtClean="0">
              <a:latin typeface="Arial" charset="0"/>
              <a:ea typeface="ＭＳ Ｐゴシック" pitchFamily="34" charset="-128"/>
              <a:cs typeface="Arial" charset="0"/>
            </a:endParaRPr>
          </a:p>
          <a:p>
            <a:pPr>
              <a:lnSpc>
                <a:spcPct val="80000"/>
              </a:lnSpc>
              <a:buClr>
                <a:srgbClr val="CC0000"/>
              </a:buClr>
              <a:buFont typeface="Arial" charset="0"/>
              <a:buChar char="♥"/>
            </a:pPr>
            <a:endParaRPr lang="en-GB" sz="1800" dirty="0" smtClean="0">
              <a:latin typeface="Arial" charset="0"/>
              <a:ea typeface="ＭＳ Ｐゴシック" pitchFamily="34" charset="-128"/>
              <a:cs typeface="Arial" charset="0"/>
            </a:endParaRPr>
          </a:p>
        </p:txBody>
      </p:sp>
      <p:pic>
        <p:nvPicPr>
          <p:cNvPr id="21506" name="Picture 2" descr="http://www.healthystadia.eu/images/stories/uploads/news_stories/_MG_1026.jpg"/>
          <p:cNvPicPr>
            <a:picLocks noChangeAspect="1" noChangeArrowheads="1"/>
          </p:cNvPicPr>
          <p:nvPr/>
        </p:nvPicPr>
        <p:blipFill>
          <a:blip r:embed="rId3"/>
          <a:srcRect/>
          <a:stretch>
            <a:fillRect/>
          </a:stretch>
        </p:blipFill>
        <p:spPr bwMode="auto">
          <a:xfrm>
            <a:off x="5292080" y="2348880"/>
            <a:ext cx="3630676" cy="2479949"/>
          </a:xfrm>
          <a:prstGeom prst="rect">
            <a:avLst/>
          </a:prstGeom>
          <a:noFill/>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6"/>
            <a:ext cx="8229600" cy="5073427"/>
          </a:xfrm>
        </p:spPr>
        <p:txBody>
          <a:bodyPr/>
          <a:lstStyle/>
          <a:p>
            <a:pPr>
              <a:buNone/>
            </a:pPr>
            <a:endParaRPr lang="en-GB" sz="2400" b="1" dirty="0" smtClean="0">
              <a:latin typeface="Arial" pitchFamily="34" charset="0"/>
              <a:cs typeface="Arial" pitchFamily="34" charset="0"/>
            </a:endParaRPr>
          </a:p>
          <a:p>
            <a:pPr>
              <a:buNone/>
            </a:pPr>
            <a:r>
              <a:rPr lang="en-GB" sz="2400" b="1" dirty="0" smtClean="0">
                <a:latin typeface="Arial" pitchFamily="34" charset="0"/>
                <a:cs typeface="Arial" pitchFamily="34" charset="0"/>
              </a:rPr>
              <a:t>Many thanks to Pfizer for funding the pilot campaign </a:t>
            </a:r>
          </a:p>
          <a:p>
            <a:pPr>
              <a:buNone/>
            </a:pPr>
            <a:endParaRPr lang="en-GB" sz="1200" b="1" dirty="0" smtClean="0">
              <a:latin typeface="Arial" pitchFamily="34" charset="0"/>
              <a:cs typeface="Arial" pitchFamily="34" charset="0"/>
            </a:endParaRPr>
          </a:p>
          <a:p>
            <a:pPr>
              <a:buNone/>
            </a:pPr>
            <a:endParaRPr lang="en-GB" sz="2400" b="1" dirty="0" smtClean="0">
              <a:latin typeface="Arial" pitchFamily="34" charset="0"/>
              <a:cs typeface="Arial" pitchFamily="34" charset="0"/>
            </a:endParaRPr>
          </a:p>
          <a:p>
            <a:pPr>
              <a:buNone/>
            </a:pPr>
            <a:r>
              <a:rPr lang="en-GB" sz="2400" b="1" dirty="0" smtClean="0">
                <a:latin typeface="Arial" pitchFamily="34" charset="0"/>
                <a:cs typeface="Arial" pitchFamily="34" charset="0"/>
              </a:rPr>
              <a:t>Any questions?</a:t>
            </a:r>
          </a:p>
          <a:p>
            <a:pPr>
              <a:buNone/>
            </a:pPr>
            <a:endParaRPr lang="en-GB" sz="2000" dirty="0" smtClean="0">
              <a:latin typeface="Arial" pitchFamily="34" charset="0"/>
              <a:cs typeface="Arial" pitchFamily="34" charset="0"/>
            </a:endParaRPr>
          </a:p>
          <a:p>
            <a:pPr>
              <a:buNone/>
            </a:pPr>
            <a:r>
              <a:rPr lang="en-GB" sz="2000" dirty="0" smtClean="0">
                <a:latin typeface="Arial" pitchFamily="34" charset="0"/>
                <a:cs typeface="Arial" pitchFamily="34" charset="0"/>
              </a:rPr>
              <a:t>Matthew Philpott: </a:t>
            </a:r>
            <a:r>
              <a:rPr lang="en-GB" sz="2000" dirty="0" smtClean="0">
                <a:latin typeface="Arial" pitchFamily="34" charset="0"/>
                <a:cs typeface="Arial" pitchFamily="34" charset="0"/>
                <a:hlinkClick r:id="rId2"/>
              </a:rPr>
              <a:t>matthew.philpott@healthystadia.eu</a:t>
            </a:r>
            <a:r>
              <a:rPr lang="en-GB" sz="2000" dirty="0" smtClean="0">
                <a:latin typeface="Arial" pitchFamily="34" charset="0"/>
                <a:cs typeface="Arial" pitchFamily="34" charset="0"/>
              </a:rPr>
              <a:t> </a:t>
            </a:r>
          </a:p>
          <a:p>
            <a:pPr>
              <a:buNone/>
            </a:pPr>
            <a:r>
              <a:rPr lang="en-GB" sz="2000" dirty="0" smtClean="0">
                <a:latin typeface="Arial" pitchFamily="34" charset="0"/>
                <a:cs typeface="Arial" pitchFamily="34" charset="0"/>
              </a:rPr>
              <a:t>			  Twitter - @</a:t>
            </a:r>
            <a:r>
              <a:rPr lang="en-GB" sz="2000" dirty="0" err="1" smtClean="0">
                <a:latin typeface="Arial" pitchFamily="34" charset="0"/>
                <a:cs typeface="Arial" pitchFamily="34" charset="0"/>
              </a:rPr>
              <a:t>healthystadia</a:t>
            </a:r>
            <a:endParaRPr lang="en-GB" sz="2000" dirty="0" smtClean="0">
              <a:latin typeface="Arial" pitchFamily="34" charset="0"/>
              <a:cs typeface="Arial" pitchFamily="34" charset="0"/>
            </a:endParaRPr>
          </a:p>
          <a:p>
            <a:pPr>
              <a:buNone/>
            </a:pPr>
            <a:endParaRPr lang="en-GB" sz="2000" dirty="0" smtClean="0">
              <a:latin typeface="Arial" pitchFamily="34" charset="0"/>
              <a:cs typeface="Arial" pitchFamily="34" charset="0"/>
            </a:endParaRPr>
          </a:p>
          <a:p>
            <a:pPr algn="ctr">
              <a:buNone/>
            </a:pPr>
            <a:endParaRPr lang="en-GB" sz="1000" dirty="0" smtClean="0">
              <a:latin typeface="Arial" pitchFamily="34" charset="0"/>
              <a:cs typeface="Arial" pitchFamily="34" charset="0"/>
            </a:endParaRPr>
          </a:p>
          <a:p>
            <a:pPr algn="ctr">
              <a:buNone/>
            </a:pPr>
            <a:r>
              <a:rPr lang="en-GB" sz="2000" dirty="0" smtClean="0">
                <a:latin typeface="Arial" pitchFamily="34" charset="0"/>
                <a:cs typeface="Arial" pitchFamily="34" charset="0"/>
              </a:rPr>
              <a:t>Join the Healthy Stadia Network free of charge at:</a:t>
            </a:r>
          </a:p>
          <a:p>
            <a:pPr algn="ctr">
              <a:buNone/>
            </a:pPr>
            <a:endParaRPr lang="en-GB" sz="1000" dirty="0" smtClean="0">
              <a:latin typeface="Arial" pitchFamily="34" charset="0"/>
              <a:cs typeface="Arial" pitchFamily="34" charset="0"/>
            </a:endParaRPr>
          </a:p>
          <a:p>
            <a:pPr algn="ctr">
              <a:buNone/>
            </a:pPr>
            <a:r>
              <a:rPr lang="en-GB" sz="2000" dirty="0" smtClean="0">
                <a:latin typeface="Arial" pitchFamily="34" charset="0"/>
                <a:cs typeface="Arial" pitchFamily="34" charset="0"/>
                <a:hlinkClick r:id="rId3"/>
              </a:rPr>
              <a:t>www.healthystadia.eu</a:t>
            </a:r>
            <a:endParaRPr lang="en-GB" sz="2000" dirty="0" smtClean="0">
              <a:latin typeface="Arial" pitchFamily="34" charset="0"/>
              <a:cs typeface="Arial" pitchFamily="34" charset="0"/>
            </a:endParaRPr>
          </a:p>
          <a:p>
            <a:pPr algn="ctr">
              <a:buNone/>
            </a:pPr>
            <a:r>
              <a:rPr lang="en-GB" sz="1800" dirty="0" smtClean="0">
                <a:latin typeface="Arial" pitchFamily="34" charset="0"/>
                <a:cs typeface="Arial" pitchFamily="34" charset="0"/>
              </a:rPr>
              <a:t> </a:t>
            </a:r>
          </a:p>
          <a:p>
            <a:pPr>
              <a:buNone/>
            </a:pPr>
            <a:endParaRPr lang="en-GB" sz="2000" dirty="0" smtClean="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692150"/>
            <a:ext cx="8229600" cy="5184775"/>
          </a:xfrm>
          <a:noFill/>
          <a:ln>
            <a:miter lim="800000"/>
            <a:headEnd/>
            <a:tailEnd/>
          </a:ln>
        </p:spPr>
        <p:txBody>
          <a:bodyPr vert="horz" wrap="square" lIns="91440" tIns="45720" rIns="91440" bIns="45720" numCol="1" anchor="t" anchorCtr="0" compatLnSpc="1">
            <a:prstTxWarp prst="textNoShape">
              <a:avLst/>
            </a:prstTxWarp>
          </a:bodyPr>
          <a:lstStyle/>
          <a:p>
            <a:r>
              <a:rPr lang="en-GB" sz="2400" b="1" dirty="0" smtClean="0">
                <a:solidFill>
                  <a:schemeClr val="tx1"/>
                </a:solidFill>
                <a:latin typeface="Arial" charset="0"/>
              </a:rPr>
              <a:t>Overview of Presentation</a:t>
            </a:r>
            <a:br>
              <a:rPr lang="en-GB" sz="2400" b="1" dirty="0" smtClean="0">
                <a:solidFill>
                  <a:schemeClr val="tx1"/>
                </a:solidFill>
                <a:latin typeface="Arial" charset="0"/>
              </a:rPr>
            </a:br>
            <a:r>
              <a:rPr lang="en-GB" sz="2400" b="1" dirty="0" smtClean="0">
                <a:solidFill>
                  <a:schemeClr val="tx1"/>
                </a:solidFill>
                <a:latin typeface="Arial" charset="0"/>
              </a:rPr>
              <a:t/>
            </a:r>
            <a:br>
              <a:rPr lang="en-GB" sz="2400" b="1" dirty="0" smtClean="0">
                <a:solidFill>
                  <a:schemeClr val="tx1"/>
                </a:solidFill>
                <a:latin typeface="Arial" charset="0"/>
              </a:rPr>
            </a:br>
            <a:endParaRPr lang="en-GB" sz="2400" b="1" dirty="0" smtClean="0">
              <a:solidFill>
                <a:schemeClr val="tx1"/>
              </a:solidFill>
              <a:latin typeface="Arial" charset="0"/>
            </a:endParaRPr>
          </a:p>
        </p:txBody>
      </p:sp>
      <p:sp>
        <p:nvSpPr>
          <p:cNvPr id="3075" name="Rectangle 3"/>
          <p:cNvSpPr>
            <a:spLocks noGrp="1" noChangeArrowheads="1"/>
          </p:cNvSpPr>
          <p:nvPr>
            <p:ph type="body" idx="1"/>
          </p:nvPr>
        </p:nvSpPr>
        <p:spPr bwMode="auto">
          <a:xfrm>
            <a:off x="468313" y="1268413"/>
            <a:ext cx="8229600" cy="4824412"/>
          </a:xfrm>
          <a:noFill/>
          <a:ln>
            <a:miter lim="800000"/>
            <a:headEnd/>
            <a:tailEnd/>
          </a:ln>
        </p:spPr>
        <p:txBody>
          <a:bodyPr vert="horz" wrap="square" lIns="91440" tIns="45720" rIns="91440" bIns="45720" numCol="1" anchor="t" anchorCtr="0" compatLnSpc="1">
            <a:prstTxWarp prst="textNoShape">
              <a:avLst/>
            </a:prstTxWarp>
          </a:bodyPr>
          <a:lstStyle/>
          <a:p>
            <a:pPr>
              <a:buFont typeface="Wingdings" pitchFamily="2" charset="2"/>
              <a:buChar char="§"/>
            </a:pPr>
            <a:endParaRPr lang="en-GB" sz="1800" dirty="0" smtClean="0">
              <a:latin typeface="Arial" charset="0"/>
              <a:cs typeface="Arial" charset="0"/>
            </a:endParaRPr>
          </a:p>
          <a:p>
            <a:pPr>
              <a:buFont typeface="Wingdings" pitchFamily="2" charset="2"/>
              <a:buChar char="§"/>
            </a:pPr>
            <a:r>
              <a:rPr lang="en-GB" sz="2000" dirty="0" smtClean="0">
                <a:latin typeface="Arial" charset="0"/>
                <a:cs typeface="Arial" charset="0"/>
              </a:rPr>
              <a:t>Healthy Stadia Network – Who are we &amp; what do we do?</a:t>
            </a:r>
          </a:p>
          <a:p>
            <a:pPr>
              <a:buFont typeface="Wingdings" pitchFamily="2" charset="2"/>
              <a:buChar char="§"/>
            </a:pPr>
            <a:endParaRPr lang="en-GB" sz="2000" dirty="0" smtClean="0">
              <a:latin typeface="Arial" charset="0"/>
              <a:cs typeface="Arial" charset="0"/>
            </a:endParaRPr>
          </a:p>
          <a:p>
            <a:pPr>
              <a:buFont typeface="Wingdings" pitchFamily="2" charset="2"/>
              <a:buChar char="§"/>
            </a:pPr>
            <a:r>
              <a:rPr lang="en-GB" sz="2000" dirty="0" smtClean="0">
                <a:latin typeface="Arial" charset="0"/>
                <a:cs typeface="Arial" charset="0"/>
              </a:rPr>
              <a:t>Rationale and objectives of </a:t>
            </a:r>
            <a:r>
              <a:rPr lang="en-GB" sz="2000" dirty="0" err="1" smtClean="0">
                <a:latin typeface="Arial" charset="0"/>
                <a:cs typeface="Arial" charset="0"/>
              </a:rPr>
              <a:t>Smokefree</a:t>
            </a:r>
            <a:r>
              <a:rPr lang="en-GB" sz="2000" dirty="0" smtClean="0">
                <a:latin typeface="Arial" charset="0"/>
                <a:cs typeface="Arial" charset="0"/>
              </a:rPr>
              <a:t> Squad campaign</a:t>
            </a:r>
          </a:p>
          <a:p>
            <a:pPr>
              <a:buFont typeface="Wingdings" pitchFamily="2" charset="2"/>
              <a:buChar char="§"/>
            </a:pPr>
            <a:endParaRPr lang="en-GB" sz="2000" dirty="0" smtClean="0">
              <a:latin typeface="Arial" charset="0"/>
              <a:cs typeface="Arial" charset="0"/>
            </a:endParaRPr>
          </a:p>
          <a:p>
            <a:pPr>
              <a:buFont typeface="Wingdings" pitchFamily="2" charset="2"/>
              <a:buChar char="§"/>
            </a:pPr>
            <a:r>
              <a:rPr lang="en-GB" sz="2000" dirty="0" smtClean="0">
                <a:latin typeface="Arial" charset="0"/>
                <a:cs typeface="Arial" charset="0"/>
              </a:rPr>
              <a:t>Social marketing materials &amp; communications</a:t>
            </a:r>
          </a:p>
          <a:p>
            <a:pPr>
              <a:buFont typeface="Wingdings" pitchFamily="2" charset="2"/>
              <a:buChar char="§"/>
            </a:pPr>
            <a:endParaRPr lang="en-GB" sz="2000" dirty="0" smtClean="0">
              <a:latin typeface="Arial" charset="0"/>
              <a:cs typeface="Arial" charset="0"/>
            </a:endParaRPr>
          </a:p>
          <a:p>
            <a:pPr>
              <a:buFont typeface="Wingdings" pitchFamily="2" charset="2"/>
              <a:buChar char="§"/>
            </a:pPr>
            <a:r>
              <a:rPr lang="en-GB" sz="2000" dirty="0" smtClean="0">
                <a:latin typeface="Arial" charset="0"/>
                <a:cs typeface="Arial" charset="0"/>
              </a:rPr>
              <a:t>Training programme &amp; efficacy</a:t>
            </a:r>
          </a:p>
          <a:p>
            <a:pPr>
              <a:buNone/>
            </a:pPr>
            <a:endParaRPr lang="en-GB" sz="2000" dirty="0" smtClean="0">
              <a:latin typeface="Arial" charset="0"/>
              <a:cs typeface="Arial" charset="0"/>
            </a:endParaRPr>
          </a:p>
          <a:p>
            <a:pPr>
              <a:buFont typeface="Wingdings" pitchFamily="2" charset="2"/>
              <a:buChar char="§"/>
            </a:pPr>
            <a:r>
              <a:rPr lang="en-GB" sz="2000" dirty="0" smtClean="0">
                <a:latin typeface="Arial" charset="0"/>
                <a:cs typeface="Arial" charset="0"/>
              </a:rPr>
              <a:t>Roll out and key outputs</a:t>
            </a:r>
          </a:p>
          <a:p>
            <a:pPr>
              <a:buFont typeface="Wingdings" pitchFamily="2" charset="2"/>
              <a:buChar char="§"/>
            </a:pPr>
            <a:endParaRPr lang="en-GB" sz="2000" dirty="0" smtClean="0">
              <a:latin typeface="Arial" charset="0"/>
              <a:cs typeface="Arial" charset="0"/>
            </a:endParaRPr>
          </a:p>
          <a:p>
            <a:pPr>
              <a:buFont typeface="Wingdings" pitchFamily="2" charset="2"/>
              <a:buChar char="§"/>
            </a:pPr>
            <a:r>
              <a:rPr lang="en-GB" sz="2000" dirty="0" smtClean="0">
                <a:latin typeface="Arial" charset="0"/>
                <a:cs typeface="Arial" charset="0"/>
              </a:rPr>
              <a:t>Conclusions, learning and latest developments</a:t>
            </a:r>
          </a:p>
          <a:p>
            <a:pPr>
              <a:buClr>
                <a:srgbClr val="FF0000"/>
              </a:buClr>
              <a:buFont typeface="Arial" charset="0"/>
              <a:buChar char="♥"/>
            </a:pPr>
            <a:endParaRPr lang="en-GB" sz="1800" dirty="0" smtClean="0">
              <a:latin typeface="Arial" charset="0"/>
              <a:cs typeface="Arial" charset="0"/>
            </a:endParaRPr>
          </a:p>
          <a:p>
            <a:pPr>
              <a:buClr>
                <a:srgbClr val="FF0000"/>
              </a:buClr>
              <a:buFont typeface="Arial" charset="0"/>
              <a:buChar char="♥"/>
            </a:pPr>
            <a:endParaRPr lang="en-GB" sz="1800" dirty="0" smtClean="0">
              <a:latin typeface="Arial" charset="0"/>
              <a:cs typeface="Arial" charset="0"/>
            </a:endParaRPr>
          </a:p>
          <a:p>
            <a:pPr>
              <a:buClr>
                <a:srgbClr val="FF0000"/>
              </a:buClr>
              <a:buFont typeface="Arial" charset="0"/>
              <a:buChar char="♥"/>
            </a:pPr>
            <a:endParaRPr lang="en-GB" sz="1800" dirty="0" smtClean="0">
              <a:latin typeface="Arial" charset="0"/>
              <a:cs typeface="Arial" charset="0"/>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692150"/>
            <a:ext cx="8229600" cy="5184775"/>
          </a:xfrm>
          <a:noFill/>
          <a:ln>
            <a:miter lim="800000"/>
            <a:headEnd/>
            <a:tailEnd/>
          </a:ln>
        </p:spPr>
        <p:txBody>
          <a:bodyPr vert="horz" wrap="square" lIns="91440" tIns="45720" rIns="91440" bIns="45720" numCol="1" anchor="t" anchorCtr="0" compatLnSpc="1">
            <a:prstTxWarp prst="textNoShape">
              <a:avLst/>
            </a:prstTxWarp>
          </a:bodyPr>
          <a:lstStyle/>
          <a:p>
            <a:r>
              <a:rPr lang="en-GB" sz="2400" b="1" smtClean="0">
                <a:solidFill>
                  <a:schemeClr val="tx1"/>
                </a:solidFill>
                <a:latin typeface="Arial" charset="0"/>
              </a:rPr>
              <a:t>Healthy Stadia Network</a:t>
            </a:r>
            <a:br>
              <a:rPr lang="en-GB" sz="2400" b="1" smtClean="0">
                <a:solidFill>
                  <a:schemeClr val="tx1"/>
                </a:solidFill>
                <a:latin typeface="Arial" charset="0"/>
              </a:rPr>
            </a:br>
            <a:r>
              <a:rPr lang="en-GB" sz="2400" b="1" smtClean="0">
                <a:solidFill>
                  <a:schemeClr val="tx1"/>
                </a:solidFill>
                <a:latin typeface="Arial" charset="0"/>
              </a:rPr>
              <a:t/>
            </a:r>
            <a:br>
              <a:rPr lang="en-GB" sz="2400" b="1" smtClean="0">
                <a:solidFill>
                  <a:schemeClr val="tx1"/>
                </a:solidFill>
                <a:latin typeface="Arial" charset="0"/>
              </a:rPr>
            </a:br>
            <a:endParaRPr lang="en-GB" sz="2400" b="1" smtClean="0">
              <a:solidFill>
                <a:schemeClr val="tx1"/>
              </a:solidFill>
              <a:latin typeface="Arial" charset="0"/>
            </a:endParaRPr>
          </a:p>
        </p:txBody>
      </p:sp>
      <p:sp>
        <p:nvSpPr>
          <p:cNvPr id="5123" name="Rectangle 3"/>
          <p:cNvSpPr>
            <a:spLocks noGrp="1" noChangeArrowheads="1"/>
          </p:cNvSpPr>
          <p:nvPr>
            <p:ph type="body" idx="1"/>
          </p:nvPr>
        </p:nvSpPr>
        <p:spPr bwMode="auto">
          <a:xfrm>
            <a:off x="468313" y="1268413"/>
            <a:ext cx="8229600" cy="4681537"/>
          </a:xfrm>
          <a:noFill/>
          <a:ln>
            <a:miter lim="800000"/>
            <a:headEnd/>
            <a:tailEnd/>
          </a:ln>
        </p:spPr>
        <p:txBody>
          <a:bodyPr vert="horz" wrap="square" lIns="91440" tIns="45720" rIns="91440" bIns="45720" numCol="1" anchor="t" anchorCtr="0" compatLnSpc="1">
            <a:prstTxWarp prst="textNoShape">
              <a:avLst/>
            </a:prstTxWarp>
          </a:bodyPr>
          <a:lstStyle/>
          <a:p>
            <a:pPr>
              <a:buClr>
                <a:srgbClr val="FF0000"/>
              </a:buClr>
              <a:buFontTx/>
              <a:buNone/>
            </a:pPr>
            <a:endParaRPr lang="en-GB" sz="1800" dirty="0" smtClean="0">
              <a:latin typeface="Arial" charset="0"/>
              <a:cs typeface="Arial" charset="0"/>
            </a:endParaRPr>
          </a:p>
          <a:p>
            <a:pPr>
              <a:buFont typeface="Wingdings" pitchFamily="2" charset="2"/>
              <a:buChar char="§"/>
            </a:pPr>
            <a:r>
              <a:rPr lang="en-GB" sz="1800" dirty="0" smtClean="0">
                <a:latin typeface="Arial" charset="0"/>
                <a:cs typeface="Arial" charset="0"/>
              </a:rPr>
              <a:t>Network formed in 2009 – founded upon learning and partnerships developed through 30 month </a:t>
            </a:r>
            <a:r>
              <a:rPr lang="en-GB" sz="1800" b="1" dirty="0" smtClean="0">
                <a:latin typeface="Arial" charset="0"/>
                <a:cs typeface="Arial" charset="0"/>
              </a:rPr>
              <a:t>EU pilot project </a:t>
            </a:r>
            <a:r>
              <a:rPr lang="en-GB" sz="1800" dirty="0" smtClean="0">
                <a:latin typeface="Arial" charset="0"/>
                <a:cs typeface="Arial" charset="0"/>
              </a:rPr>
              <a:t>and work with </a:t>
            </a:r>
            <a:r>
              <a:rPr lang="en-GB" sz="1800" b="1" dirty="0" smtClean="0">
                <a:latin typeface="Arial" charset="0"/>
                <a:cs typeface="Arial" charset="0"/>
              </a:rPr>
              <a:t>Merseyside stadia since 2005;</a:t>
            </a:r>
            <a:r>
              <a:rPr lang="en-GB" sz="1800" dirty="0" smtClean="0">
                <a:latin typeface="Arial" charset="0"/>
                <a:cs typeface="Arial" charset="0"/>
              </a:rPr>
              <a:t> Network a CIC based within UK </a:t>
            </a:r>
            <a:r>
              <a:rPr lang="en-GB" sz="1800" i="1" dirty="0" smtClean="0">
                <a:latin typeface="Arial" charset="0"/>
                <a:cs typeface="Arial" charset="0"/>
              </a:rPr>
              <a:t>Health Equalities Group</a:t>
            </a:r>
          </a:p>
          <a:p>
            <a:pPr>
              <a:buFont typeface="Wingdings" pitchFamily="2" charset="2"/>
              <a:buChar char="§"/>
            </a:pPr>
            <a:endParaRPr lang="en-GB" sz="1800" dirty="0" smtClean="0">
              <a:latin typeface="Arial" charset="0"/>
              <a:cs typeface="Arial" charset="0"/>
            </a:endParaRPr>
          </a:p>
          <a:p>
            <a:pPr>
              <a:buFont typeface="Wingdings" pitchFamily="2" charset="2"/>
              <a:buChar char="§"/>
            </a:pPr>
            <a:r>
              <a:rPr lang="en-GB" sz="1800" dirty="0" smtClean="0">
                <a:latin typeface="Arial" charset="0"/>
                <a:cs typeface="Arial" charset="0"/>
              </a:rPr>
              <a:t>Aims to support sports clubs and their stadia </a:t>
            </a:r>
            <a:r>
              <a:rPr lang="en-GB" sz="1800" b="1" dirty="0" smtClean="0">
                <a:latin typeface="Arial" charset="0"/>
                <a:cs typeface="Arial" charset="0"/>
              </a:rPr>
              <a:t>become health promoting settings </a:t>
            </a:r>
            <a:r>
              <a:rPr lang="en-GB" sz="1800" dirty="0" smtClean="0">
                <a:latin typeface="Arial" charset="0"/>
                <a:cs typeface="Arial" charset="0"/>
              </a:rPr>
              <a:t>i.e. developing health policies and practices at stadia and within local communities</a:t>
            </a:r>
            <a:endParaRPr lang="en-GB" sz="1800" b="1" dirty="0" smtClean="0">
              <a:latin typeface="Arial" charset="0"/>
              <a:cs typeface="Arial" charset="0"/>
            </a:endParaRPr>
          </a:p>
          <a:p>
            <a:pPr>
              <a:buFont typeface="Wingdings" pitchFamily="2" charset="2"/>
              <a:buChar char="§"/>
            </a:pPr>
            <a:endParaRPr lang="en-GB" sz="1800" dirty="0" smtClean="0">
              <a:latin typeface="Arial" charset="0"/>
              <a:cs typeface="Arial" charset="0"/>
            </a:endParaRPr>
          </a:p>
          <a:p>
            <a:pPr>
              <a:buFont typeface="Wingdings" pitchFamily="2" charset="2"/>
              <a:buChar char="§"/>
            </a:pPr>
            <a:r>
              <a:rPr lang="en-GB" sz="1800" dirty="0" smtClean="0">
                <a:latin typeface="Arial" charset="0"/>
                <a:cs typeface="Arial" charset="0"/>
              </a:rPr>
              <a:t>Network has membership of over 200 stadia - shares examples of </a:t>
            </a:r>
            <a:r>
              <a:rPr lang="en-GB" sz="1800" b="1" dirty="0" smtClean="0">
                <a:latin typeface="Arial" charset="0"/>
                <a:cs typeface="Arial" charset="0"/>
              </a:rPr>
              <a:t>good practice,</a:t>
            </a:r>
            <a:r>
              <a:rPr lang="en-GB" sz="1800" dirty="0" smtClean="0">
                <a:latin typeface="Arial" charset="0"/>
                <a:cs typeface="Arial" charset="0"/>
              </a:rPr>
              <a:t> acts as advocacy and </a:t>
            </a:r>
            <a:r>
              <a:rPr lang="en-GB" sz="1800" b="1" dirty="0" smtClean="0">
                <a:latin typeface="Arial" charset="0"/>
                <a:cs typeface="Arial" charset="0"/>
              </a:rPr>
              <a:t>lobbying</a:t>
            </a:r>
            <a:r>
              <a:rPr lang="en-GB" sz="1800" dirty="0" smtClean="0">
                <a:latin typeface="Arial" charset="0"/>
                <a:cs typeface="Arial" charset="0"/>
              </a:rPr>
              <a:t> voice for health and sports stadia, and provides bespoke health consultancy and </a:t>
            </a:r>
            <a:r>
              <a:rPr lang="en-GB" sz="1800" b="1" dirty="0" smtClean="0">
                <a:latin typeface="Arial" charset="0"/>
                <a:cs typeface="Arial" charset="0"/>
              </a:rPr>
              <a:t>project support</a:t>
            </a:r>
            <a:r>
              <a:rPr lang="en-GB" sz="1800" dirty="0" smtClean="0">
                <a:latin typeface="Arial" charset="0"/>
                <a:cs typeface="Arial" charset="0"/>
              </a:rPr>
              <a:t> for clubs </a:t>
            </a:r>
          </a:p>
          <a:p>
            <a:pPr>
              <a:buFont typeface="Wingdings" pitchFamily="2" charset="2"/>
              <a:buChar char="§"/>
            </a:pPr>
            <a:endParaRPr lang="en-GB" sz="1800" dirty="0" smtClean="0">
              <a:latin typeface="Arial" charset="0"/>
              <a:cs typeface="Arial" charset="0"/>
            </a:endParaRPr>
          </a:p>
          <a:p>
            <a:pPr>
              <a:buFont typeface="Wingdings" pitchFamily="2" charset="2"/>
              <a:buChar char="§"/>
            </a:pPr>
            <a:r>
              <a:rPr lang="en-GB" sz="1800" dirty="0" smtClean="0">
                <a:latin typeface="Arial" charset="0"/>
                <a:cs typeface="Arial" charset="0"/>
              </a:rPr>
              <a:t>Part funded by </a:t>
            </a:r>
            <a:r>
              <a:rPr lang="en-GB" sz="1800" b="1" dirty="0" smtClean="0">
                <a:latin typeface="Arial" charset="0"/>
                <a:cs typeface="Arial" charset="0"/>
              </a:rPr>
              <a:t>World Heart Federation </a:t>
            </a:r>
            <a:r>
              <a:rPr lang="en-GB" sz="1800" dirty="0" smtClean="0">
                <a:latin typeface="Arial" charset="0"/>
                <a:cs typeface="Arial" charset="0"/>
              </a:rPr>
              <a:t>through health partnership with UEFA’s Football and Social Responsibility Programme.</a:t>
            </a:r>
          </a:p>
          <a:p>
            <a:pPr>
              <a:buFont typeface="Wingdings" pitchFamily="2" charset="2"/>
              <a:buChar char="§"/>
            </a:pPr>
            <a:endParaRPr lang="en-GB" sz="1800" dirty="0" smtClean="0">
              <a:latin typeface="Arial" charset="0"/>
              <a:cs typeface="Arial" charset="0"/>
            </a:endParaRPr>
          </a:p>
          <a:p>
            <a:pPr>
              <a:buClr>
                <a:srgbClr val="FF0000"/>
              </a:buClr>
              <a:buFont typeface="Arial" charset="0"/>
              <a:buChar char="♥"/>
            </a:pPr>
            <a:endParaRPr lang="en-GB" sz="1800" dirty="0" smtClean="0">
              <a:latin typeface="Arial" charset="0"/>
              <a:cs typeface="Arial" charset="0"/>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dirty="0" smtClean="0">
                <a:solidFill>
                  <a:srgbClr val="00B050"/>
                </a:solidFill>
                <a:latin typeface="Arial" pitchFamily="34" charset="0"/>
                <a:cs typeface="Arial" pitchFamily="34" charset="0"/>
              </a:rPr>
              <a:t/>
            </a:r>
            <a:br>
              <a:rPr lang="en-GB" sz="2000" dirty="0" smtClean="0">
                <a:solidFill>
                  <a:srgbClr val="00B050"/>
                </a:solidFill>
                <a:latin typeface="Arial" pitchFamily="34" charset="0"/>
                <a:cs typeface="Arial" pitchFamily="34" charset="0"/>
              </a:rPr>
            </a:br>
            <a:endParaRPr lang="en-GB" sz="2000" dirty="0">
              <a:solidFill>
                <a:srgbClr val="00B050"/>
              </a:solidFill>
              <a:latin typeface="Arial" pitchFamily="34" charset="0"/>
              <a:cs typeface="Arial" pitchFamily="34" charset="0"/>
            </a:endParaRPr>
          </a:p>
        </p:txBody>
      </p:sp>
      <p:sp>
        <p:nvSpPr>
          <p:cNvPr id="3" name="Content Placeholder 2"/>
          <p:cNvSpPr>
            <a:spLocks noGrp="1"/>
          </p:cNvSpPr>
          <p:nvPr>
            <p:ph idx="1"/>
          </p:nvPr>
        </p:nvSpPr>
        <p:spPr>
          <a:xfrm>
            <a:off x="457200" y="692696"/>
            <a:ext cx="8229600" cy="5433467"/>
          </a:xfrm>
        </p:spPr>
        <p:txBody>
          <a:bodyPr/>
          <a:lstStyle/>
          <a:p>
            <a:pPr algn="ctr">
              <a:buNone/>
            </a:pPr>
            <a:r>
              <a:rPr lang="en-GB" sz="2400" b="1" dirty="0" smtClean="0">
                <a:latin typeface="Arial" pitchFamily="34" charset="0"/>
                <a:cs typeface="Arial" pitchFamily="34" charset="0"/>
              </a:rPr>
              <a:t>Healthy Stadia Concept</a:t>
            </a:r>
          </a:p>
          <a:p>
            <a:pPr>
              <a:buNone/>
            </a:pPr>
            <a:endParaRPr lang="en-GB" sz="2000" b="1" dirty="0" smtClean="0">
              <a:latin typeface="Arial" pitchFamily="34" charset="0"/>
              <a:cs typeface="Arial" pitchFamily="34" charset="0"/>
            </a:endParaRPr>
          </a:p>
          <a:p>
            <a:pPr>
              <a:buNone/>
            </a:pPr>
            <a:r>
              <a:rPr lang="en-GB" sz="2000" b="1" dirty="0" smtClean="0">
                <a:latin typeface="Arial" pitchFamily="34" charset="0"/>
                <a:cs typeface="Arial" pitchFamily="34" charset="0"/>
              </a:rPr>
              <a:t>A holistic approach to developing stadia as ‘health promoting settings’:</a:t>
            </a:r>
            <a:endParaRPr lang="en-GB" sz="2000" dirty="0" smtClean="0">
              <a:latin typeface="Arial" pitchFamily="34" charset="0"/>
              <a:cs typeface="Arial" pitchFamily="34" charset="0"/>
            </a:endParaRPr>
          </a:p>
          <a:p>
            <a:pPr>
              <a:buNone/>
            </a:pPr>
            <a:endParaRPr lang="en-GB" sz="1200" dirty="0" smtClean="0">
              <a:latin typeface="Arial" pitchFamily="34" charset="0"/>
              <a:cs typeface="Arial" pitchFamily="34" charset="0"/>
            </a:endParaRPr>
          </a:p>
          <a:p>
            <a:pPr>
              <a:buNone/>
            </a:pPr>
            <a:r>
              <a:rPr lang="en-GB" sz="2000" dirty="0" smtClean="0">
                <a:latin typeface="Arial" pitchFamily="34" charset="0"/>
                <a:cs typeface="Arial" pitchFamily="34" charset="0"/>
              </a:rPr>
              <a:t>“Healthy Stadia are those which promote the health of visitors, fans, players, employees and the surrounding community... Places where people can go to have a positive, healthy experience playing or watching sport”</a:t>
            </a:r>
            <a:r>
              <a:rPr lang="en-GB" sz="2400" dirty="0" smtClean="0">
                <a:latin typeface="Arial" pitchFamily="34" charset="0"/>
                <a:cs typeface="Arial" pitchFamily="34" charset="0"/>
              </a:rPr>
              <a:t> </a:t>
            </a:r>
          </a:p>
          <a:p>
            <a:pPr>
              <a:buNone/>
            </a:pPr>
            <a:endParaRPr lang="en-GB" sz="2400" b="1" dirty="0" smtClean="0">
              <a:latin typeface="Arial" pitchFamily="34" charset="0"/>
              <a:cs typeface="Arial" pitchFamily="34" charset="0"/>
            </a:endParaRPr>
          </a:p>
          <a:p>
            <a:pPr>
              <a:buNone/>
            </a:pPr>
            <a:endParaRPr lang="en-GB" sz="1000" dirty="0" smtClean="0">
              <a:latin typeface="Arial" pitchFamily="34" charset="0"/>
              <a:cs typeface="Arial" pitchFamily="34" charset="0"/>
            </a:endParaRPr>
          </a:p>
          <a:p>
            <a:pPr>
              <a:buNone/>
            </a:pPr>
            <a:endParaRPr lang="en-GB" sz="2800" dirty="0" smtClean="0">
              <a:latin typeface="Arial" pitchFamily="34" charset="0"/>
              <a:cs typeface="Arial" pitchFamily="34" charset="0"/>
            </a:endParaRPr>
          </a:p>
        </p:txBody>
      </p:sp>
      <p:pic>
        <p:nvPicPr>
          <p:cNvPr id="6" name="Picture 7" descr="OT,0610"/>
          <p:cNvPicPr>
            <a:picLocks noChangeAspect="1" noChangeArrowheads="1"/>
          </p:cNvPicPr>
          <p:nvPr/>
        </p:nvPicPr>
        <p:blipFill>
          <a:blip r:embed="rId2"/>
          <a:srcRect/>
          <a:stretch>
            <a:fillRect/>
          </a:stretch>
        </p:blipFill>
        <p:spPr bwMode="auto">
          <a:xfrm>
            <a:off x="827088" y="3716338"/>
            <a:ext cx="1651000" cy="2025650"/>
          </a:xfrm>
          <a:prstGeom prst="rect">
            <a:avLst/>
          </a:prstGeom>
          <a:noFill/>
          <a:ln w="9525">
            <a:noFill/>
            <a:miter lim="800000"/>
            <a:headEnd/>
            <a:tailEnd/>
          </a:ln>
        </p:spPr>
      </p:pic>
      <p:pic>
        <p:nvPicPr>
          <p:cNvPr id="7" name="Picture 7" descr="C:\Users\Matthew.Philpott.HEARTOFMERSEY.000\Pictures\HS Stock\351.JPG"/>
          <p:cNvPicPr>
            <a:picLocks noChangeAspect="1" noChangeArrowheads="1"/>
          </p:cNvPicPr>
          <p:nvPr/>
        </p:nvPicPr>
        <p:blipFill>
          <a:blip r:embed="rId3"/>
          <a:srcRect/>
          <a:stretch>
            <a:fillRect/>
          </a:stretch>
        </p:blipFill>
        <p:spPr bwMode="auto">
          <a:xfrm>
            <a:off x="2771775" y="3716338"/>
            <a:ext cx="2736850" cy="2016125"/>
          </a:xfrm>
          <a:prstGeom prst="rect">
            <a:avLst/>
          </a:prstGeom>
          <a:noFill/>
          <a:ln w="9525">
            <a:noFill/>
            <a:miter lim="800000"/>
            <a:headEnd/>
            <a:tailEnd/>
          </a:ln>
        </p:spPr>
      </p:pic>
      <p:pic>
        <p:nvPicPr>
          <p:cNvPr id="8" name="Picture 8" descr="Women's Fitness, Latvia"/>
          <p:cNvPicPr>
            <a:picLocks noChangeAspect="1" noChangeArrowheads="1"/>
          </p:cNvPicPr>
          <p:nvPr/>
        </p:nvPicPr>
        <p:blipFill>
          <a:blip r:embed="rId4"/>
          <a:srcRect/>
          <a:stretch>
            <a:fillRect/>
          </a:stretch>
        </p:blipFill>
        <p:spPr bwMode="auto">
          <a:xfrm>
            <a:off x="5724525" y="3716338"/>
            <a:ext cx="2879725" cy="20256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0768"/>
            <a:ext cx="8229600" cy="76870"/>
          </a:xfrm>
        </p:spPr>
        <p:txBody>
          <a:bodyPr/>
          <a:lstStyle/>
          <a:p>
            <a:r>
              <a:rPr lang="en-GB" sz="2000" dirty="0" smtClean="0">
                <a:solidFill>
                  <a:srgbClr val="00B050"/>
                </a:solidFill>
                <a:latin typeface="Arial" pitchFamily="34" charset="0"/>
                <a:cs typeface="Arial" pitchFamily="34" charset="0"/>
              </a:rPr>
              <a:t/>
            </a:r>
            <a:br>
              <a:rPr lang="en-GB" sz="2000" dirty="0" smtClean="0">
                <a:solidFill>
                  <a:srgbClr val="00B050"/>
                </a:solidFill>
                <a:latin typeface="Arial" pitchFamily="34" charset="0"/>
                <a:cs typeface="Arial" pitchFamily="34" charset="0"/>
              </a:rPr>
            </a:br>
            <a:endParaRPr lang="en-GB" sz="2000" dirty="0">
              <a:solidFill>
                <a:srgbClr val="00B050"/>
              </a:solidFill>
              <a:latin typeface="Arial" pitchFamily="34" charset="0"/>
              <a:cs typeface="Arial" pitchFamily="34" charset="0"/>
            </a:endParaRPr>
          </a:p>
        </p:txBody>
      </p:sp>
      <p:sp>
        <p:nvSpPr>
          <p:cNvPr id="3" name="Content Placeholder 2"/>
          <p:cNvSpPr>
            <a:spLocks noGrp="1"/>
          </p:cNvSpPr>
          <p:nvPr>
            <p:ph idx="1"/>
          </p:nvPr>
        </p:nvSpPr>
        <p:spPr>
          <a:xfrm>
            <a:off x="457200" y="548680"/>
            <a:ext cx="8229600" cy="5577483"/>
          </a:xfrm>
        </p:spPr>
        <p:txBody>
          <a:bodyPr/>
          <a:lstStyle/>
          <a:p>
            <a:pPr>
              <a:buNone/>
            </a:pPr>
            <a:endParaRPr lang="en-GB" sz="1000" b="1" dirty="0" smtClean="0">
              <a:latin typeface="Arial" pitchFamily="34" charset="0"/>
              <a:cs typeface="Arial" pitchFamily="34" charset="0"/>
            </a:endParaRPr>
          </a:p>
          <a:p>
            <a:pPr algn="ctr">
              <a:buNone/>
            </a:pPr>
            <a:r>
              <a:rPr lang="en-GB" sz="2000" b="1" dirty="0" smtClean="0">
                <a:latin typeface="Arial" pitchFamily="34" charset="0"/>
                <a:cs typeface="Arial" pitchFamily="34" charset="0"/>
              </a:rPr>
              <a:t>Stadia Health Policies </a:t>
            </a:r>
            <a:r>
              <a:rPr lang="en-GB" sz="2000" b="1" i="1" dirty="0" smtClean="0">
                <a:latin typeface="Arial" pitchFamily="34" charset="0"/>
                <a:cs typeface="Arial" pitchFamily="34" charset="0"/>
              </a:rPr>
              <a:t>Supporting</a:t>
            </a:r>
            <a:r>
              <a:rPr lang="en-GB" sz="2000" b="1" dirty="0" smtClean="0">
                <a:latin typeface="Arial" pitchFamily="34" charset="0"/>
                <a:cs typeface="Arial" pitchFamily="34" charset="0"/>
              </a:rPr>
              <a:t> Community Actions</a:t>
            </a:r>
            <a:endParaRPr lang="en-GB" sz="2000" dirty="0" smtClean="0">
              <a:latin typeface="Arial" pitchFamily="34" charset="0"/>
              <a:cs typeface="Arial" pitchFamily="34" charset="0"/>
            </a:endParaRPr>
          </a:p>
          <a:p>
            <a:pPr>
              <a:buNone/>
            </a:pPr>
            <a:endParaRPr lang="en-GB" sz="2000" dirty="0" smtClean="0">
              <a:latin typeface="Arial" pitchFamily="34" charset="0"/>
              <a:cs typeface="Arial" pitchFamily="34" charset="0"/>
            </a:endParaRPr>
          </a:p>
          <a:p>
            <a:r>
              <a:rPr lang="en-GB" sz="2000" dirty="0" smtClean="0">
                <a:latin typeface="Arial" pitchFamily="34" charset="0"/>
                <a:cs typeface="Arial" pitchFamily="34" charset="0"/>
              </a:rPr>
              <a:t>Active travel plans to stadia for fans and staff</a:t>
            </a:r>
          </a:p>
          <a:p>
            <a:endParaRPr lang="en-GB" sz="2000" b="1" dirty="0" smtClean="0">
              <a:latin typeface="Arial" pitchFamily="34" charset="0"/>
              <a:cs typeface="Arial" pitchFamily="34" charset="0"/>
            </a:endParaRPr>
          </a:p>
          <a:p>
            <a:r>
              <a:rPr lang="en-GB" sz="2000" i="1" dirty="0" smtClean="0">
                <a:latin typeface="Arial" pitchFamily="34" charset="0"/>
                <a:cs typeface="Arial" pitchFamily="34" charset="0"/>
              </a:rPr>
              <a:t>Healthier</a:t>
            </a:r>
            <a:r>
              <a:rPr lang="en-GB" sz="2000" dirty="0" smtClean="0">
                <a:latin typeface="Arial" pitchFamily="34" charset="0"/>
                <a:cs typeface="Arial" pitchFamily="34" charset="0"/>
              </a:rPr>
              <a:t> and sustainable food and drink options</a:t>
            </a:r>
          </a:p>
          <a:p>
            <a:endParaRPr lang="en-GB" sz="2000" b="1" dirty="0" smtClean="0">
              <a:latin typeface="Arial" pitchFamily="34" charset="0"/>
              <a:cs typeface="Arial" pitchFamily="34" charset="0"/>
            </a:endParaRPr>
          </a:p>
          <a:p>
            <a:r>
              <a:rPr lang="en-GB" sz="2000" dirty="0" smtClean="0">
                <a:latin typeface="Arial" pitchFamily="34" charset="0"/>
                <a:cs typeface="Arial" pitchFamily="34" charset="0"/>
              </a:rPr>
              <a:t>Community &amp; staff use of fitness facilities</a:t>
            </a:r>
          </a:p>
          <a:p>
            <a:pPr>
              <a:buNone/>
            </a:pPr>
            <a:endParaRPr lang="en-GB" sz="2000" dirty="0" smtClean="0">
              <a:latin typeface="Arial" pitchFamily="34" charset="0"/>
              <a:cs typeface="Arial" pitchFamily="34" charset="0"/>
            </a:endParaRPr>
          </a:p>
          <a:p>
            <a:r>
              <a:rPr lang="en-GB" sz="2000" dirty="0" smtClean="0">
                <a:latin typeface="Arial" pitchFamily="34" charset="0"/>
                <a:cs typeface="Arial" pitchFamily="34" charset="0"/>
              </a:rPr>
              <a:t>Workplace wellness policies to improve staff health</a:t>
            </a:r>
          </a:p>
          <a:p>
            <a:endParaRPr lang="en-GB" sz="2000" dirty="0" smtClean="0">
              <a:latin typeface="Arial" pitchFamily="34" charset="0"/>
              <a:cs typeface="Arial" pitchFamily="34" charset="0"/>
            </a:endParaRPr>
          </a:p>
          <a:p>
            <a:r>
              <a:rPr lang="en-GB" sz="2000" dirty="0" smtClean="0">
                <a:latin typeface="Arial" pitchFamily="34" charset="0"/>
                <a:cs typeface="Arial" pitchFamily="34" charset="0"/>
              </a:rPr>
              <a:t>Sustainability practices benefitting public health</a:t>
            </a:r>
          </a:p>
          <a:p>
            <a:endParaRPr lang="en-GB" sz="2000" dirty="0" smtClean="0">
              <a:latin typeface="Arial" pitchFamily="34" charset="0"/>
              <a:cs typeface="Arial" pitchFamily="34" charset="0"/>
            </a:endParaRPr>
          </a:p>
          <a:p>
            <a:r>
              <a:rPr lang="en-GB" sz="2000" dirty="0" smtClean="0">
                <a:latin typeface="Arial" pitchFamily="34" charset="0"/>
                <a:cs typeface="Arial" pitchFamily="34" charset="0"/>
              </a:rPr>
              <a:t>Tobacco free stadia policies &amp; smoking cessation</a:t>
            </a:r>
          </a:p>
        </p:txBody>
      </p:sp>
      <p:pic>
        <p:nvPicPr>
          <p:cNvPr id="7" name="Picture 2"/>
          <p:cNvPicPr>
            <a:picLocks noChangeAspect="1" noChangeArrowheads="1"/>
          </p:cNvPicPr>
          <p:nvPr/>
        </p:nvPicPr>
        <p:blipFill>
          <a:blip r:embed="rId2"/>
          <a:srcRect/>
          <a:stretch>
            <a:fillRect/>
          </a:stretch>
        </p:blipFill>
        <p:spPr bwMode="auto">
          <a:xfrm>
            <a:off x="6948264" y="3501008"/>
            <a:ext cx="1656184" cy="2165090"/>
          </a:xfrm>
          <a:prstGeom prst="rect">
            <a:avLst/>
          </a:prstGeom>
          <a:noFill/>
          <a:ln w="9525">
            <a:noFill/>
            <a:miter lim="800000"/>
            <a:headEnd/>
            <a:tailEnd/>
          </a:ln>
        </p:spPr>
      </p:pic>
      <p:pic>
        <p:nvPicPr>
          <p:cNvPr id="6" name="Picture 2" descr="C:\Users\Matthew.Philpott.HEARTOFMERSEY.000\Pictures\HS Stock\Lindley-catering-wins-Tottenham-Hotspur-deal.jpg"/>
          <p:cNvPicPr>
            <a:picLocks noChangeAspect="1" noChangeArrowheads="1"/>
          </p:cNvPicPr>
          <p:nvPr/>
        </p:nvPicPr>
        <p:blipFill>
          <a:blip r:embed="rId3"/>
          <a:srcRect/>
          <a:stretch>
            <a:fillRect/>
          </a:stretch>
        </p:blipFill>
        <p:spPr bwMode="auto">
          <a:xfrm>
            <a:off x="6444208" y="1484784"/>
            <a:ext cx="2547327" cy="1706709"/>
          </a:xfrm>
          <a:prstGeom prst="rect">
            <a:avLst/>
          </a:prstGeom>
          <a:noFill/>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bwMode="auto">
          <a:xfrm>
            <a:off x="1043608" y="692150"/>
            <a:ext cx="6840759" cy="617538"/>
          </a:xfrm>
          <a:prstGeom prst="rect">
            <a:avLst/>
          </a:prstGeom>
          <a:noFill/>
          <a:ln>
            <a:miter lim="800000"/>
            <a:headEnd/>
            <a:tailEnd/>
          </a:ln>
        </p:spPr>
        <p:txBody>
          <a:bodyPr/>
          <a:lstStyle/>
          <a:p>
            <a:pPr eaLnBrk="1" hangingPunct="1"/>
            <a:r>
              <a:rPr lang="en-GB" sz="2400" b="1" dirty="0" smtClean="0">
                <a:solidFill>
                  <a:srgbClr val="000066"/>
                </a:solidFill>
                <a:latin typeface="Arial" charset="0"/>
              </a:rPr>
              <a:t>          </a:t>
            </a:r>
            <a:r>
              <a:rPr lang="en-GB" sz="2400" b="1" dirty="0" err="1" smtClean="0">
                <a:solidFill>
                  <a:schemeClr val="tx1"/>
                </a:solidFill>
                <a:latin typeface="Arial" charset="0"/>
              </a:rPr>
              <a:t>Smokefree</a:t>
            </a:r>
            <a:r>
              <a:rPr lang="en-GB" sz="2400" b="1" dirty="0" smtClean="0">
                <a:solidFill>
                  <a:schemeClr val="tx1"/>
                </a:solidFill>
                <a:latin typeface="Arial" charset="0"/>
              </a:rPr>
              <a:t> Squad: Campaign Rationale</a:t>
            </a:r>
          </a:p>
        </p:txBody>
      </p:sp>
      <p:sp>
        <p:nvSpPr>
          <p:cNvPr id="5123" name="Rectangle 3"/>
          <p:cNvSpPr>
            <a:spLocks noGrp="1" noChangeArrowheads="1"/>
          </p:cNvSpPr>
          <p:nvPr>
            <p:ph type="body" idx="4294967295"/>
          </p:nvPr>
        </p:nvSpPr>
        <p:spPr bwMode="auto">
          <a:xfrm>
            <a:off x="179388" y="1052513"/>
            <a:ext cx="8713787" cy="5040312"/>
          </a:xfrm>
          <a:prstGeom prst="rect">
            <a:avLst/>
          </a:prstGeom>
          <a:noFill/>
          <a:ln>
            <a:miter lim="800000"/>
            <a:headEnd/>
            <a:tailEnd/>
          </a:ln>
        </p:spPr>
        <p:txBody>
          <a:bodyPr/>
          <a:lstStyle/>
          <a:p>
            <a:pPr eaLnBrk="1" hangingPunct="1">
              <a:lnSpc>
                <a:spcPct val="90000"/>
              </a:lnSpc>
              <a:buFontTx/>
              <a:buNone/>
            </a:pPr>
            <a:r>
              <a:rPr lang="en-GB" sz="2000" dirty="0" smtClean="0">
                <a:latin typeface="Arial" charset="0"/>
              </a:rPr>
              <a:t>     </a:t>
            </a:r>
            <a:endParaRPr lang="en-GB" sz="1400" dirty="0" smtClean="0">
              <a:latin typeface="Arial" charset="0"/>
            </a:endParaRPr>
          </a:p>
          <a:p>
            <a:pPr eaLnBrk="1" hangingPunct="1">
              <a:lnSpc>
                <a:spcPct val="90000"/>
              </a:lnSpc>
              <a:buNone/>
            </a:pPr>
            <a:endParaRPr lang="en-GB" sz="1000" dirty="0" smtClean="0">
              <a:latin typeface="Arial" charset="0"/>
              <a:cs typeface="Arial" charset="0"/>
            </a:endParaRPr>
          </a:p>
          <a:p>
            <a:pPr eaLnBrk="1" hangingPunct="1">
              <a:lnSpc>
                <a:spcPct val="90000"/>
              </a:lnSpc>
              <a:buFont typeface="Wingdings" pitchFamily="2" charset="2"/>
              <a:buChar char="§"/>
            </a:pPr>
            <a:r>
              <a:rPr lang="en-GB" sz="2000" dirty="0" smtClean="0">
                <a:latin typeface="Arial" charset="0"/>
                <a:cs typeface="Arial" charset="0"/>
              </a:rPr>
              <a:t>Nationally 21% of adults smoke - in the North West smoking prevalence is higher at 23%, with men smoking more (22%) than women (21%)</a:t>
            </a:r>
          </a:p>
          <a:p>
            <a:pPr eaLnBrk="1" hangingPunct="1">
              <a:lnSpc>
                <a:spcPct val="90000"/>
              </a:lnSpc>
              <a:buFont typeface="Wingdings" pitchFamily="2" charset="2"/>
              <a:buChar char="§"/>
            </a:pPr>
            <a:endParaRPr lang="en-GB" sz="2000" dirty="0" smtClean="0">
              <a:latin typeface="Arial" charset="0"/>
              <a:cs typeface="Arial" charset="0"/>
            </a:endParaRPr>
          </a:p>
          <a:p>
            <a:pPr>
              <a:lnSpc>
                <a:spcPct val="90000"/>
              </a:lnSpc>
              <a:buFont typeface="Wingdings" pitchFamily="2" charset="2"/>
              <a:buChar char="§"/>
            </a:pPr>
            <a:r>
              <a:rPr lang="en-GB" sz="2000" dirty="0" smtClean="0">
                <a:latin typeface="Arial" charset="0"/>
                <a:cs typeface="Arial" charset="0"/>
              </a:rPr>
              <a:t>30% of men and 27% of women in routine and manual occupations smoked compared to 15% of men and 14% of women in managerial and professional occupations (2009)</a:t>
            </a:r>
          </a:p>
          <a:p>
            <a:pPr>
              <a:lnSpc>
                <a:spcPct val="90000"/>
              </a:lnSpc>
              <a:buFont typeface="Wingdings" pitchFamily="2" charset="2"/>
              <a:buChar char="§"/>
            </a:pPr>
            <a:endParaRPr lang="en-GB" sz="2000" dirty="0" smtClean="0">
              <a:latin typeface="Arial" charset="0"/>
              <a:cs typeface="Arial" charset="0"/>
            </a:endParaRPr>
          </a:p>
          <a:p>
            <a:pPr>
              <a:lnSpc>
                <a:spcPct val="90000"/>
              </a:lnSpc>
              <a:buFont typeface="Wingdings" pitchFamily="2" charset="2"/>
              <a:buChar char="§"/>
            </a:pPr>
            <a:r>
              <a:rPr lang="en-GB" sz="2000" dirty="0" smtClean="0">
                <a:latin typeface="Arial" charset="0"/>
                <a:cs typeface="Arial" charset="0"/>
              </a:rPr>
              <a:t>Owing to the prevalence of male fans in routine and manual occupations attending sports stadia, there are real possibilities of using sports stadia and their clubs to refer fans and those in local communities to LSSS </a:t>
            </a:r>
          </a:p>
          <a:p>
            <a:pPr>
              <a:lnSpc>
                <a:spcPct val="90000"/>
              </a:lnSpc>
              <a:buFont typeface="Wingdings" pitchFamily="2" charset="2"/>
              <a:buChar char="§"/>
            </a:pPr>
            <a:endParaRPr lang="en-GB" sz="2000" dirty="0" smtClean="0">
              <a:latin typeface="Arial" charset="0"/>
              <a:cs typeface="Arial" charset="0"/>
            </a:endParaRPr>
          </a:p>
          <a:p>
            <a:pPr>
              <a:lnSpc>
                <a:spcPct val="90000"/>
              </a:lnSpc>
              <a:buFont typeface="Wingdings" pitchFamily="2" charset="2"/>
              <a:buChar char="§"/>
            </a:pPr>
            <a:r>
              <a:rPr lang="en-GB" sz="2000" dirty="0" err="1" smtClean="0">
                <a:latin typeface="Arial" charset="0"/>
                <a:cs typeface="Arial" charset="0"/>
              </a:rPr>
              <a:t>Smokefree</a:t>
            </a:r>
            <a:r>
              <a:rPr lang="en-GB" sz="2000" dirty="0" smtClean="0">
                <a:latin typeface="Arial" charset="0"/>
                <a:cs typeface="Arial" charset="0"/>
              </a:rPr>
              <a:t> legislation only covers enclosed stadia - good opportunity for brief interventions outside enclosed stadia and inside open stand stadia </a:t>
            </a:r>
            <a:endParaRPr lang="en-GB" sz="2000" dirty="0" smtClean="0"/>
          </a:p>
          <a:p>
            <a:pPr>
              <a:lnSpc>
                <a:spcPct val="90000"/>
              </a:lnSpc>
              <a:buClr>
                <a:srgbClr val="CC0000"/>
              </a:buClr>
              <a:buFont typeface="Arial" charset="0"/>
              <a:buChar char="♥"/>
            </a:pPr>
            <a:endParaRPr lang="en-GB" sz="2000" dirty="0" smtClean="0">
              <a:latin typeface="Arial" charset="0"/>
              <a:cs typeface="Arial" charset="0"/>
            </a:endParaRPr>
          </a:p>
          <a:p>
            <a:pPr eaLnBrk="1" hangingPunct="1">
              <a:lnSpc>
                <a:spcPct val="90000"/>
              </a:lnSpc>
            </a:pPr>
            <a:endParaRPr lang="en-GB" sz="2400" dirty="0" smtClean="0">
              <a:solidFill>
                <a:schemeClr val="accent2"/>
              </a:solidFill>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043608" y="692696"/>
            <a:ext cx="7343155" cy="705892"/>
          </a:xfrm>
        </p:spPr>
        <p:txBody>
          <a:bodyPr/>
          <a:lstStyle/>
          <a:p>
            <a:pPr eaLnBrk="1" hangingPunct="1"/>
            <a:r>
              <a:rPr lang="en-US" sz="2400" b="1" dirty="0" smtClean="0">
                <a:solidFill>
                  <a:schemeClr val="tx1"/>
                </a:solidFill>
                <a:latin typeface="Arial" pitchFamily="34" charset="0"/>
                <a:ea typeface="ＭＳ Ｐゴシック" pitchFamily="34" charset="-128"/>
                <a:cs typeface="Arial" pitchFamily="34" charset="0"/>
              </a:rPr>
              <a:t>Building the Squad</a:t>
            </a:r>
          </a:p>
        </p:txBody>
      </p:sp>
      <p:sp>
        <p:nvSpPr>
          <p:cNvPr id="7171" name="Rectangle 3"/>
          <p:cNvSpPr>
            <a:spLocks noGrp="1" noChangeArrowheads="1"/>
          </p:cNvSpPr>
          <p:nvPr>
            <p:ph type="body" idx="1"/>
          </p:nvPr>
        </p:nvSpPr>
        <p:spPr>
          <a:xfrm>
            <a:off x="323850" y="1340768"/>
            <a:ext cx="4968875" cy="4680520"/>
          </a:xfrm>
        </p:spPr>
        <p:txBody>
          <a:bodyPr/>
          <a:lstStyle/>
          <a:p>
            <a:pPr eaLnBrk="1" hangingPunct="1">
              <a:buNone/>
            </a:pPr>
            <a:r>
              <a:rPr lang="en-GB" sz="1800" b="1" dirty="0" smtClean="0">
                <a:latin typeface="Arial" charset="0"/>
                <a:ea typeface="ＭＳ Ｐゴシック" pitchFamily="34" charset="-128"/>
                <a:cs typeface="Arial" charset="0"/>
              </a:rPr>
              <a:t>Origins of the project:</a:t>
            </a:r>
          </a:p>
          <a:p>
            <a:pPr eaLnBrk="1" hangingPunct="1">
              <a:buFont typeface="Wingdings" pitchFamily="2" charset="2"/>
              <a:buChar char="§"/>
            </a:pPr>
            <a:r>
              <a:rPr lang="en-GB" sz="1800" dirty="0" smtClean="0">
                <a:latin typeface="Arial" charset="0"/>
                <a:ea typeface="ＭＳ Ｐゴシック" pitchFamily="34" charset="-128"/>
                <a:cs typeface="Arial" charset="0"/>
              </a:rPr>
              <a:t>Originally approached Pfizer about project on health checks run at stadia (Aug 2011)</a:t>
            </a:r>
          </a:p>
          <a:p>
            <a:pPr eaLnBrk="1" hangingPunct="1">
              <a:buFont typeface="Wingdings" pitchFamily="2" charset="2"/>
              <a:buChar char="§"/>
            </a:pPr>
            <a:r>
              <a:rPr lang="en-GB" sz="1800" dirty="0" smtClean="0">
                <a:latin typeface="Arial" charset="0"/>
                <a:ea typeface="ＭＳ Ｐゴシック" pitchFamily="34" charset="-128"/>
                <a:cs typeface="Arial" charset="0"/>
              </a:rPr>
              <a:t>Pfizer interested in running smoking cessation brief </a:t>
            </a:r>
            <a:r>
              <a:rPr lang="en-GB" sz="1800" dirty="0" smtClean="0">
                <a:latin typeface="Arial" charset="0"/>
                <a:ea typeface="ＭＳ Ｐゴシック" pitchFamily="34" charset="-128"/>
                <a:cs typeface="Arial" charset="0"/>
              </a:rPr>
              <a:t>interventions in </a:t>
            </a:r>
            <a:r>
              <a:rPr lang="en-GB" sz="1800" dirty="0" smtClean="0">
                <a:latin typeface="Arial" charset="0"/>
                <a:ea typeface="ＭＳ Ｐゴシック" pitchFamily="34" charset="-128"/>
                <a:cs typeface="Arial" charset="0"/>
              </a:rPr>
              <a:t>new settings</a:t>
            </a:r>
            <a:r>
              <a:rPr lang="en-GB" sz="1800" dirty="0" smtClean="0">
                <a:latin typeface="Arial" charset="0"/>
                <a:ea typeface="ＭＳ Ｐゴシック" pitchFamily="34" charset="-128"/>
                <a:cs typeface="Arial" charset="0"/>
              </a:rPr>
              <a:t>  </a:t>
            </a:r>
            <a:endParaRPr lang="en-GB" sz="1800" dirty="0" smtClean="0">
              <a:latin typeface="Arial" charset="0"/>
              <a:ea typeface="ＭＳ Ｐゴシック" pitchFamily="34" charset="-128"/>
              <a:cs typeface="Arial" charset="0"/>
            </a:endParaRPr>
          </a:p>
          <a:p>
            <a:pPr eaLnBrk="1" hangingPunct="1">
              <a:buFont typeface="Wingdings" pitchFamily="2" charset="2"/>
              <a:buChar char="§"/>
            </a:pPr>
            <a:r>
              <a:rPr lang="en-GB" sz="1800" dirty="0" smtClean="0">
                <a:latin typeface="Arial" charset="0"/>
                <a:ea typeface="ＭＳ Ｐゴシック" pitchFamily="34" charset="-128"/>
                <a:cs typeface="Arial" charset="0"/>
              </a:rPr>
              <a:t>Partnered with Tobacco Control lead from </a:t>
            </a:r>
            <a:r>
              <a:rPr lang="en-GB" sz="1800" dirty="0" smtClean="0">
                <a:latin typeface="Arial" charset="0"/>
                <a:ea typeface="ＭＳ Ｐゴシック" pitchFamily="34" charset="-128"/>
                <a:cs typeface="Arial" charset="0"/>
              </a:rPr>
              <a:t>Heart </a:t>
            </a:r>
            <a:r>
              <a:rPr lang="en-GB" sz="1800" dirty="0" smtClean="0">
                <a:latin typeface="Arial" charset="0"/>
                <a:ea typeface="ＭＳ Ｐゴシック" pitchFamily="34" charset="-128"/>
                <a:cs typeface="Arial" charset="0"/>
              </a:rPr>
              <a:t>of Mersey to scope </a:t>
            </a:r>
            <a:r>
              <a:rPr lang="en-GB" sz="1800" dirty="0" smtClean="0">
                <a:latin typeface="Arial" charset="0"/>
                <a:ea typeface="ＭＳ Ｐゴシック" pitchFamily="34" charset="-128"/>
                <a:cs typeface="Arial" charset="0"/>
              </a:rPr>
              <a:t>pilot project</a:t>
            </a:r>
            <a:endParaRPr lang="en-GB" sz="1800" dirty="0" smtClean="0">
              <a:latin typeface="Arial" charset="0"/>
              <a:ea typeface="ＭＳ Ｐゴシック" pitchFamily="34" charset="-128"/>
              <a:cs typeface="Arial" charset="0"/>
            </a:endParaRPr>
          </a:p>
          <a:p>
            <a:pPr eaLnBrk="1" hangingPunct="1">
              <a:buFont typeface="Wingdings" pitchFamily="2" charset="2"/>
              <a:buChar char="§"/>
            </a:pPr>
            <a:endParaRPr lang="en-GB" sz="1800" dirty="0" smtClean="0">
              <a:latin typeface="Arial" charset="0"/>
              <a:ea typeface="ＭＳ Ｐゴシック" pitchFamily="34" charset="-128"/>
              <a:cs typeface="Arial" charset="0"/>
            </a:endParaRPr>
          </a:p>
          <a:p>
            <a:pPr eaLnBrk="1" hangingPunct="1">
              <a:buNone/>
            </a:pPr>
            <a:r>
              <a:rPr lang="en-GB" sz="1800" b="1" dirty="0" smtClean="0">
                <a:latin typeface="Arial" charset="0"/>
                <a:ea typeface="ＭＳ Ｐゴシック" pitchFamily="34" charset="-128"/>
                <a:cs typeface="Arial" charset="0"/>
              </a:rPr>
              <a:t>Partnered two sports stadia in North West:</a:t>
            </a:r>
          </a:p>
          <a:p>
            <a:pPr eaLnBrk="1" hangingPunct="1">
              <a:buFont typeface="Wingdings" pitchFamily="2" charset="2"/>
              <a:buChar char="§"/>
            </a:pPr>
            <a:r>
              <a:rPr lang="en-GB" sz="1800" dirty="0" err="1" smtClean="0">
                <a:latin typeface="Arial" charset="0"/>
                <a:ea typeface="ＭＳ Ｐゴシック" pitchFamily="34" charset="-128"/>
                <a:cs typeface="Arial" charset="0"/>
              </a:rPr>
              <a:t>Langtree</a:t>
            </a:r>
            <a:r>
              <a:rPr lang="en-GB" sz="1800" dirty="0" smtClean="0">
                <a:latin typeface="Arial" charset="0"/>
                <a:ea typeface="ＭＳ Ｐゴシック" pitchFamily="34" charset="-128"/>
                <a:cs typeface="Arial" charset="0"/>
              </a:rPr>
              <a:t> Park - St Helens Rugby League Club (enclosed stadium - </a:t>
            </a:r>
            <a:r>
              <a:rPr lang="en-GB" sz="1800" dirty="0" err="1" smtClean="0">
                <a:latin typeface="Arial" charset="0"/>
                <a:ea typeface="ＭＳ Ｐゴシック" pitchFamily="34" charset="-128"/>
                <a:cs typeface="Arial" charset="0"/>
              </a:rPr>
              <a:t>smokefree</a:t>
            </a:r>
            <a:r>
              <a:rPr lang="en-GB" sz="1800" dirty="0" smtClean="0">
                <a:latin typeface="Arial" charset="0"/>
                <a:ea typeface="ＭＳ Ｐゴシック" pitchFamily="34" charset="-128"/>
                <a:cs typeface="Arial" charset="0"/>
              </a:rPr>
              <a:t>)</a:t>
            </a:r>
          </a:p>
          <a:p>
            <a:pPr eaLnBrk="1" hangingPunct="1">
              <a:buFont typeface="Wingdings" pitchFamily="2" charset="2"/>
              <a:buChar char="§"/>
            </a:pPr>
            <a:r>
              <a:rPr lang="en-GB" sz="1800" dirty="0" smtClean="0">
                <a:latin typeface="Arial" charset="0"/>
                <a:ea typeface="ＭＳ Ｐゴシック" pitchFamily="34" charset="-128"/>
                <a:cs typeface="Arial" charset="0"/>
              </a:rPr>
              <a:t>Old Trafford – Lancashire County Cricket Club (open stands - smoking allowed out of sight of playing area)</a:t>
            </a:r>
          </a:p>
          <a:p>
            <a:pPr eaLnBrk="1" hangingPunct="1">
              <a:lnSpc>
                <a:spcPct val="90000"/>
              </a:lnSpc>
              <a:buClr>
                <a:srgbClr val="CC0000"/>
              </a:buClr>
              <a:buFont typeface="Symbol" pitchFamily="18" charset="2"/>
              <a:buChar char="©"/>
            </a:pPr>
            <a:endParaRPr lang="en-US" sz="1800" dirty="0" smtClean="0">
              <a:ea typeface="ＭＳ Ｐゴシック" pitchFamily="34" charset="-128"/>
            </a:endParaRPr>
          </a:p>
        </p:txBody>
      </p:sp>
      <p:pic>
        <p:nvPicPr>
          <p:cNvPr id="23556" name="Picture 4" descr="http://www.caravanclub.co.uk/CaravanClubApps/imagehandler.ashx?size=380&amp;path=http://www.ntopsearch.com/media/images/9/9/996f5090-0434-4a74-b69f-3137ec68cb22/996f5090-0434-4a74-b69f-3137ec68cb22.jpg">
            <a:hlinkClick r:id="rId3"/>
          </p:cNvPr>
          <p:cNvPicPr>
            <a:picLocks noChangeAspect="1" noChangeArrowheads="1"/>
          </p:cNvPicPr>
          <p:nvPr/>
        </p:nvPicPr>
        <p:blipFill>
          <a:blip r:embed="rId4"/>
          <a:srcRect/>
          <a:stretch>
            <a:fillRect/>
          </a:stretch>
        </p:blipFill>
        <p:spPr bwMode="auto">
          <a:xfrm>
            <a:off x="5436096" y="3861048"/>
            <a:ext cx="3189757" cy="1803277"/>
          </a:xfrm>
          <a:prstGeom prst="rect">
            <a:avLst/>
          </a:prstGeom>
          <a:noFill/>
        </p:spPr>
      </p:pic>
      <p:pic>
        <p:nvPicPr>
          <p:cNvPr id="23560" name="Picture 8" descr="http://www.sthelensstar.co.uk/resources/images/2128962.jpg?type=articleLandscape">
            <a:hlinkClick r:id="rId5"/>
          </p:cNvPr>
          <p:cNvPicPr>
            <a:picLocks noChangeAspect="1" noChangeArrowheads="1"/>
          </p:cNvPicPr>
          <p:nvPr/>
        </p:nvPicPr>
        <p:blipFill>
          <a:blip r:embed="rId6"/>
          <a:srcRect/>
          <a:stretch>
            <a:fillRect/>
          </a:stretch>
        </p:blipFill>
        <p:spPr bwMode="auto">
          <a:xfrm>
            <a:off x="5436096" y="1556792"/>
            <a:ext cx="3207014" cy="2086660"/>
          </a:xfrm>
          <a:prstGeom prst="rect">
            <a:avLst/>
          </a:prstGeom>
          <a:noFill/>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bwMode="auto">
          <a:xfrm>
            <a:off x="1763712" y="692150"/>
            <a:ext cx="5760615" cy="617538"/>
          </a:xfrm>
          <a:prstGeom prst="rect">
            <a:avLst/>
          </a:prstGeom>
          <a:noFill/>
          <a:ln>
            <a:miter lim="800000"/>
            <a:headEnd/>
            <a:tailEnd/>
          </a:ln>
        </p:spPr>
        <p:txBody>
          <a:bodyPr/>
          <a:lstStyle/>
          <a:p>
            <a:pPr eaLnBrk="1" hangingPunct="1"/>
            <a:r>
              <a:rPr lang="en-GB" sz="2400" dirty="0" smtClean="0">
                <a:solidFill>
                  <a:srgbClr val="000066"/>
                </a:solidFill>
                <a:latin typeface="Arial" charset="0"/>
              </a:rPr>
              <a:t>     </a:t>
            </a:r>
            <a:r>
              <a:rPr lang="en-GB" sz="2400" b="1" dirty="0" smtClean="0">
                <a:solidFill>
                  <a:schemeClr val="tx1"/>
                </a:solidFill>
                <a:latin typeface="Arial" charset="0"/>
              </a:rPr>
              <a:t>2012 </a:t>
            </a:r>
            <a:r>
              <a:rPr lang="en-GB" sz="2400" b="1" dirty="0" err="1" smtClean="0">
                <a:solidFill>
                  <a:schemeClr val="tx1"/>
                </a:solidFill>
                <a:latin typeface="Arial" charset="0"/>
              </a:rPr>
              <a:t>Smokefree</a:t>
            </a:r>
            <a:r>
              <a:rPr lang="en-GB" sz="2400" b="1" dirty="0" smtClean="0">
                <a:solidFill>
                  <a:schemeClr val="tx1"/>
                </a:solidFill>
                <a:latin typeface="Arial" charset="0"/>
              </a:rPr>
              <a:t> Squad Pilot</a:t>
            </a:r>
          </a:p>
        </p:txBody>
      </p:sp>
      <p:sp>
        <p:nvSpPr>
          <p:cNvPr id="6147" name="Rectangle 3"/>
          <p:cNvSpPr>
            <a:spLocks noGrp="1" noChangeArrowheads="1"/>
          </p:cNvSpPr>
          <p:nvPr>
            <p:ph type="body" idx="4294967295"/>
          </p:nvPr>
        </p:nvSpPr>
        <p:spPr bwMode="auto">
          <a:xfrm>
            <a:off x="179388" y="1052736"/>
            <a:ext cx="4824412" cy="4835302"/>
          </a:xfrm>
          <a:prstGeom prst="rect">
            <a:avLst/>
          </a:prstGeom>
          <a:noFill/>
          <a:ln>
            <a:miter lim="800000"/>
            <a:headEnd/>
            <a:tailEnd/>
          </a:ln>
        </p:spPr>
        <p:txBody>
          <a:bodyPr/>
          <a:lstStyle/>
          <a:p>
            <a:pPr eaLnBrk="1" hangingPunct="1">
              <a:lnSpc>
                <a:spcPct val="90000"/>
              </a:lnSpc>
              <a:buFontTx/>
              <a:buNone/>
            </a:pPr>
            <a:r>
              <a:rPr lang="en-GB" sz="2000" dirty="0" smtClean="0">
                <a:latin typeface="Arial" charset="0"/>
              </a:rPr>
              <a:t>     </a:t>
            </a:r>
          </a:p>
          <a:p>
            <a:pPr eaLnBrk="1" hangingPunct="1">
              <a:lnSpc>
                <a:spcPct val="90000"/>
              </a:lnSpc>
              <a:buFont typeface="Wingdings" pitchFamily="2" charset="2"/>
              <a:buChar char="§"/>
            </a:pPr>
            <a:r>
              <a:rPr lang="en-GB" sz="2000" dirty="0" smtClean="0">
                <a:latin typeface="Arial" charset="0"/>
                <a:cs typeface="Arial" charset="0"/>
              </a:rPr>
              <a:t>Pilot project scheduled to run at both clubs June-September 2012</a:t>
            </a:r>
          </a:p>
          <a:p>
            <a:pPr eaLnBrk="1" hangingPunct="1">
              <a:lnSpc>
                <a:spcPct val="90000"/>
              </a:lnSpc>
              <a:buFont typeface="Wingdings" pitchFamily="2" charset="2"/>
              <a:buChar char="§"/>
            </a:pPr>
            <a:endParaRPr lang="en-GB" sz="1000" dirty="0" smtClean="0">
              <a:latin typeface="Arial" charset="0"/>
              <a:cs typeface="Arial" charset="0"/>
            </a:endParaRPr>
          </a:p>
          <a:p>
            <a:pPr eaLnBrk="1" hangingPunct="1">
              <a:lnSpc>
                <a:spcPct val="90000"/>
              </a:lnSpc>
              <a:buFont typeface="Wingdings" pitchFamily="2" charset="2"/>
              <a:buChar char="§"/>
            </a:pPr>
            <a:r>
              <a:rPr lang="en-GB" sz="2000" dirty="0" smtClean="0">
                <a:latin typeface="Arial" charset="0"/>
                <a:cs typeface="Arial" charset="0"/>
              </a:rPr>
              <a:t>Idea to use stewards, coaches and communications channels at club to help fans give up smoking through referral to quit services</a:t>
            </a:r>
          </a:p>
          <a:p>
            <a:pPr eaLnBrk="1" hangingPunct="1">
              <a:lnSpc>
                <a:spcPct val="90000"/>
              </a:lnSpc>
              <a:buFont typeface="Wingdings" pitchFamily="2" charset="2"/>
              <a:buChar char="§"/>
            </a:pPr>
            <a:endParaRPr lang="en-GB" sz="1000" dirty="0" smtClean="0">
              <a:latin typeface="Arial" charset="0"/>
              <a:cs typeface="Arial" charset="0"/>
            </a:endParaRPr>
          </a:p>
          <a:p>
            <a:pPr eaLnBrk="1" hangingPunct="1">
              <a:lnSpc>
                <a:spcPct val="90000"/>
              </a:lnSpc>
              <a:buNone/>
            </a:pPr>
            <a:r>
              <a:rPr lang="en-GB" sz="2000" b="1" dirty="0" smtClean="0">
                <a:latin typeface="Arial" charset="0"/>
                <a:cs typeface="Arial" charset="0"/>
              </a:rPr>
              <a:t>Two main components to campaign:</a:t>
            </a:r>
          </a:p>
          <a:p>
            <a:pPr eaLnBrk="1" hangingPunct="1">
              <a:lnSpc>
                <a:spcPct val="90000"/>
              </a:lnSpc>
              <a:buNone/>
            </a:pPr>
            <a:endParaRPr lang="en-GB" sz="1000" b="1" dirty="0" smtClean="0">
              <a:latin typeface="Arial" charset="0"/>
              <a:cs typeface="Arial" charset="0"/>
            </a:endParaRPr>
          </a:p>
          <a:p>
            <a:pPr eaLnBrk="1" hangingPunct="1">
              <a:lnSpc>
                <a:spcPct val="90000"/>
              </a:lnSpc>
              <a:buFont typeface="Wingdings" pitchFamily="2" charset="2"/>
              <a:buChar char="§"/>
            </a:pPr>
            <a:r>
              <a:rPr lang="en-GB" sz="2000" dirty="0" smtClean="0">
                <a:latin typeface="Arial" charset="0"/>
                <a:cs typeface="Arial" charset="0"/>
              </a:rPr>
              <a:t>Brief interventions delivered by stewards and coaches using brief intervention / advice techniques</a:t>
            </a:r>
          </a:p>
          <a:p>
            <a:pPr eaLnBrk="1" hangingPunct="1">
              <a:lnSpc>
                <a:spcPct val="90000"/>
              </a:lnSpc>
              <a:buNone/>
            </a:pPr>
            <a:endParaRPr lang="en-GB" sz="1000" dirty="0" smtClean="0">
              <a:latin typeface="Arial" charset="0"/>
              <a:cs typeface="Arial" charset="0"/>
            </a:endParaRPr>
          </a:p>
          <a:p>
            <a:pPr eaLnBrk="1" hangingPunct="1">
              <a:lnSpc>
                <a:spcPct val="90000"/>
              </a:lnSpc>
              <a:buFont typeface="Wingdings" pitchFamily="2" charset="2"/>
              <a:buChar char="§"/>
            </a:pPr>
            <a:r>
              <a:rPr lang="en-GB" sz="2000" dirty="0" smtClean="0">
                <a:latin typeface="Arial" charset="0"/>
                <a:cs typeface="Arial" charset="0"/>
              </a:rPr>
              <a:t>Social marketing materials given out on match day and in community settings</a:t>
            </a:r>
          </a:p>
          <a:p>
            <a:pPr eaLnBrk="1" hangingPunct="1">
              <a:lnSpc>
                <a:spcPct val="90000"/>
              </a:lnSpc>
              <a:buNone/>
            </a:pPr>
            <a:endParaRPr lang="en-GB" sz="1000" dirty="0" smtClean="0">
              <a:latin typeface="Arial" charset="0"/>
              <a:cs typeface="Arial" charset="0"/>
            </a:endParaRPr>
          </a:p>
        </p:txBody>
      </p:sp>
      <p:pic>
        <p:nvPicPr>
          <p:cNvPr id="6149" name="Picture 2" descr="C:\Users\Matthew.Philpott.HEARTOFMERSEY.000\Documents\Smoke Free Squad, Lancs and Saints\Smokefree Squad logos\LCCC\LCCC CMYK.jpg"/>
          <p:cNvPicPr>
            <a:picLocks noChangeAspect="1" noChangeArrowheads="1"/>
          </p:cNvPicPr>
          <p:nvPr/>
        </p:nvPicPr>
        <p:blipFill>
          <a:blip r:embed="rId3"/>
          <a:srcRect/>
          <a:stretch>
            <a:fillRect/>
          </a:stretch>
        </p:blipFill>
        <p:spPr bwMode="auto">
          <a:xfrm>
            <a:off x="5436096" y="1484784"/>
            <a:ext cx="2863229" cy="1525036"/>
          </a:xfrm>
          <a:prstGeom prst="rect">
            <a:avLst/>
          </a:prstGeom>
          <a:noFill/>
          <a:ln w="9525">
            <a:noFill/>
            <a:miter lim="800000"/>
            <a:headEnd/>
            <a:tailEnd/>
          </a:ln>
        </p:spPr>
      </p:pic>
      <p:pic>
        <p:nvPicPr>
          <p:cNvPr id="8194" name="Picture 2" descr="http://www.saintsrlfc.com/sites/default/files/St-Helens-smokefree-squad-web-banner.jpg">
            <a:hlinkClick r:id="rId4"/>
          </p:cNvPr>
          <p:cNvPicPr>
            <a:picLocks noChangeAspect="1" noChangeArrowheads="1"/>
          </p:cNvPicPr>
          <p:nvPr/>
        </p:nvPicPr>
        <p:blipFill>
          <a:blip r:embed="rId5"/>
          <a:srcRect/>
          <a:stretch>
            <a:fillRect/>
          </a:stretch>
        </p:blipFill>
        <p:spPr bwMode="auto">
          <a:xfrm>
            <a:off x="5508104" y="3356992"/>
            <a:ext cx="2664296" cy="2058776"/>
          </a:xfrm>
          <a:prstGeom prst="rect">
            <a:avLst/>
          </a:prstGeom>
          <a:noFill/>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bwMode="auto">
          <a:xfrm>
            <a:off x="2571750" y="692150"/>
            <a:ext cx="3729038" cy="617538"/>
          </a:xfrm>
          <a:prstGeom prst="rect">
            <a:avLst/>
          </a:prstGeom>
          <a:noFill/>
          <a:ln>
            <a:miter lim="800000"/>
            <a:headEnd/>
            <a:tailEnd/>
          </a:ln>
        </p:spPr>
        <p:txBody>
          <a:bodyPr/>
          <a:lstStyle/>
          <a:p>
            <a:pPr eaLnBrk="1" hangingPunct="1"/>
            <a:r>
              <a:rPr lang="en-GB" sz="2400" dirty="0" smtClean="0">
                <a:solidFill>
                  <a:schemeClr val="tx1"/>
                </a:solidFill>
                <a:latin typeface="Arial" charset="0"/>
              </a:rPr>
              <a:t>    </a:t>
            </a:r>
            <a:r>
              <a:rPr lang="en-GB" sz="2400" b="1" dirty="0" smtClean="0">
                <a:solidFill>
                  <a:schemeClr val="tx1"/>
                </a:solidFill>
                <a:latin typeface="Arial" charset="0"/>
              </a:rPr>
              <a:t>Campaign Key Aims</a:t>
            </a:r>
          </a:p>
        </p:txBody>
      </p:sp>
      <p:sp>
        <p:nvSpPr>
          <p:cNvPr id="7171" name="Rectangle 3"/>
          <p:cNvSpPr>
            <a:spLocks noGrp="1" noChangeArrowheads="1"/>
          </p:cNvSpPr>
          <p:nvPr>
            <p:ph type="body" idx="4294967295"/>
          </p:nvPr>
        </p:nvSpPr>
        <p:spPr bwMode="auto">
          <a:xfrm>
            <a:off x="179388" y="1196975"/>
            <a:ext cx="4824412" cy="4691063"/>
          </a:xfrm>
          <a:prstGeom prst="rect">
            <a:avLst/>
          </a:prstGeom>
          <a:noFill/>
          <a:ln>
            <a:miter lim="800000"/>
            <a:headEnd/>
            <a:tailEnd/>
          </a:ln>
        </p:spPr>
        <p:txBody>
          <a:bodyPr/>
          <a:lstStyle/>
          <a:p>
            <a:pPr eaLnBrk="1" hangingPunct="1">
              <a:lnSpc>
                <a:spcPct val="90000"/>
              </a:lnSpc>
              <a:buFontTx/>
              <a:buNone/>
            </a:pPr>
            <a:r>
              <a:rPr lang="en-GB" sz="2000" dirty="0" smtClean="0">
                <a:latin typeface="Arial" charset="0"/>
              </a:rPr>
              <a:t>     </a:t>
            </a:r>
            <a:endParaRPr lang="en-GB" sz="1400" dirty="0" smtClean="0">
              <a:latin typeface="Arial" charset="0"/>
            </a:endParaRPr>
          </a:p>
          <a:p>
            <a:pPr eaLnBrk="1" hangingPunct="1">
              <a:lnSpc>
                <a:spcPct val="90000"/>
              </a:lnSpc>
              <a:buFont typeface="Wingdings" pitchFamily="2" charset="2"/>
              <a:buChar char="§"/>
            </a:pPr>
            <a:r>
              <a:rPr lang="en-GB" sz="2000" dirty="0" smtClean="0">
                <a:latin typeface="Arial" charset="0"/>
              </a:rPr>
              <a:t>Increase awareness of the benefits of being </a:t>
            </a:r>
            <a:r>
              <a:rPr lang="en-GB" sz="2000" dirty="0" err="1" smtClean="0">
                <a:latin typeface="Arial" charset="0"/>
              </a:rPr>
              <a:t>smokefree</a:t>
            </a:r>
            <a:r>
              <a:rPr lang="en-GB" sz="2000" dirty="0" smtClean="0">
                <a:latin typeface="Arial" charset="0"/>
              </a:rPr>
              <a:t> &amp; the availability of stop smoking services among stadia staff, fans and the local community</a:t>
            </a:r>
          </a:p>
          <a:p>
            <a:pPr eaLnBrk="1" hangingPunct="1">
              <a:lnSpc>
                <a:spcPct val="90000"/>
              </a:lnSpc>
              <a:buFont typeface="Wingdings" pitchFamily="2" charset="2"/>
              <a:buChar char="§"/>
            </a:pPr>
            <a:endParaRPr lang="en-GB" sz="2000" dirty="0" smtClean="0">
              <a:latin typeface="Arial" charset="0"/>
            </a:endParaRPr>
          </a:p>
          <a:p>
            <a:pPr eaLnBrk="1" hangingPunct="1">
              <a:lnSpc>
                <a:spcPct val="90000"/>
              </a:lnSpc>
              <a:buFont typeface="Wingdings" pitchFamily="2" charset="2"/>
              <a:buChar char="§"/>
            </a:pPr>
            <a:r>
              <a:rPr lang="en-GB" sz="2000" dirty="0" smtClean="0">
                <a:latin typeface="Arial" charset="0"/>
              </a:rPr>
              <a:t>Signpost smokers who want to quit to Local Stop Smoking Services</a:t>
            </a:r>
          </a:p>
          <a:p>
            <a:pPr eaLnBrk="1" hangingPunct="1">
              <a:lnSpc>
                <a:spcPct val="90000"/>
              </a:lnSpc>
              <a:buFont typeface="Wingdings" pitchFamily="2" charset="2"/>
              <a:buChar char="§"/>
            </a:pPr>
            <a:endParaRPr lang="en-GB" sz="2000" dirty="0" smtClean="0">
              <a:latin typeface="Arial" charset="0"/>
            </a:endParaRPr>
          </a:p>
          <a:p>
            <a:pPr>
              <a:lnSpc>
                <a:spcPct val="90000"/>
              </a:lnSpc>
              <a:buFont typeface="Wingdings" pitchFamily="2" charset="2"/>
              <a:buChar char="§"/>
            </a:pPr>
            <a:r>
              <a:rPr lang="en-GB" sz="2000" dirty="0" smtClean="0">
                <a:latin typeface="Arial" charset="0"/>
                <a:cs typeface="Arial" charset="0"/>
              </a:rPr>
              <a:t>De-normalise smoking among children &amp; young people &amp; empower them to stay </a:t>
            </a:r>
            <a:r>
              <a:rPr lang="en-GB" sz="2000" dirty="0" err="1" smtClean="0">
                <a:latin typeface="Arial" charset="0"/>
                <a:cs typeface="Arial" charset="0"/>
              </a:rPr>
              <a:t>smokefree</a:t>
            </a:r>
            <a:endParaRPr lang="en-GB" sz="2000" dirty="0" smtClean="0">
              <a:latin typeface="Arial" charset="0"/>
              <a:cs typeface="Arial" charset="0"/>
            </a:endParaRPr>
          </a:p>
          <a:p>
            <a:pPr>
              <a:lnSpc>
                <a:spcPct val="90000"/>
              </a:lnSpc>
              <a:buFont typeface="Wingdings" pitchFamily="2" charset="2"/>
              <a:buChar char="§"/>
            </a:pPr>
            <a:endParaRPr lang="en-GB" sz="2000" dirty="0" smtClean="0">
              <a:latin typeface="Arial" charset="0"/>
              <a:cs typeface="Arial" charset="0"/>
            </a:endParaRPr>
          </a:p>
          <a:p>
            <a:pPr>
              <a:lnSpc>
                <a:spcPct val="90000"/>
              </a:lnSpc>
              <a:buFont typeface="Wingdings" pitchFamily="2" charset="2"/>
              <a:buChar char="§"/>
            </a:pPr>
            <a:r>
              <a:rPr lang="en-GB" sz="2000" dirty="0" smtClean="0">
                <a:latin typeface="Arial" charset="0"/>
                <a:cs typeface="Arial" charset="0"/>
              </a:rPr>
              <a:t>Trial smoking cessation brief interventions in sports stadia settings </a:t>
            </a:r>
          </a:p>
          <a:p>
            <a:pPr>
              <a:lnSpc>
                <a:spcPct val="90000"/>
              </a:lnSpc>
              <a:buClr>
                <a:srgbClr val="CC0000"/>
              </a:buClr>
              <a:buFont typeface="Arial" charset="0"/>
              <a:buChar char="♥"/>
            </a:pPr>
            <a:endParaRPr lang="en-GB" sz="2000" dirty="0" smtClean="0">
              <a:latin typeface="Arial" charset="0"/>
              <a:cs typeface="Arial" charset="0"/>
            </a:endParaRPr>
          </a:p>
          <a:p>
            <a:pPr>
              <a:lnSpc>
                <a:spcPct val="90000"/>
              </a:lnSpc>
              <a:buClr>
                <a:srgbClr val="CC0000"/>
              </a:buClr>
              <a:buFont typeface="Arial" charset="0"/>
              <a:buChar char="♥"/>
            </a:pPr>
            <a:endParaRPr lang="en-GB" sz="2000" dirty="0" smtClean="0">
              <a:latin typeface="Arial" charset="0"/>
              <a:cs typeface="Arial" charset="0"/>
            </a:endParaRPr>
          </a:p>
          <a:p>
            <a:pPr eaLnBrk="1" hangingPunct="1">
              <a:lnSpc>
                <a:spcPct val="90000"/>
              </a:lnSpc>
            </a:pPr>
            <a:endParaRPr lang="en-GB" sz="2400" dirty="0" smtClean="0">
              <a:solidFill>
                <a:schemeClr val="accent2"/>
              </a:solidFill>
            </a:endParaRPr>
          </a:p>
        </p:txBody>
      </p:sp>
      <p:pic>
        <p:nvPicPr>
          <p:cNvPr id="5" name="Picture 4" descr="C:\Users\matthewp\AppData\Local\Microsoft\Windows\Temporary Internet Files\Content.Outlook\PP6B0TD0\Saints v Bradford 9 June (25).jpg"/>
          <p:cNvPicPr/>
          <p:nvPr/>
        </p:nvPicPr>
        <p:blipFill>
          <a:blip r:embed="rId3"/>
          <a:srcRect/>
          <a:stretch>
            <a:fillRect/>
          </a:stretch>
        </p:blipFill>
        <p:spPr bwMode="auto">
          <a:xfrm>
            <a:off x="5508104" y="1844824"/>
            <a:ext cx="3075564" cy="36004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ヒラギノ角ゴ Pro W3"/>
        <a:cs typeface=""/>
      </a:majorFont>
      <a:minorFont>
        <a:latin typeface="Times"/>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ヒラギノ角ゴ Pro W3"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1820</TotalTime>
  <Words>2066</Words>
  <Application>Microsoft Office PowerPoint</Application>
  <PresentationFormat>On-screen Show (4:3)</PresentationFormat>
  <Paragraphs>265</Paragraphs>
  <Slides>19</Slides>
  <Notes>11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Blank Presentation</vt:lpstr>
      <vt:lpstr> </vt:lpstr>
      <vt:lpstr>Overview of Presentation  </vt:lpstr>
      <vt:lpstr>Healthy Stadia Network  </vt:lpstr>
      <vt:lpstr> </vt:lpstr>
      <vt:lpstr> </vt:lpstr>
      <vt:lpstr>          Smokefree Squad: Campaign Rationale</vt:lpstr>
      <vt:lpstr>Building the Squad</vt:lpstr>
      <vt:lpstr>     2012 Smokefree Squad Pilot</vt:lpstr>
      <vt:lpstr>    Campaign Key Aims</vt:lpstr>
      <vt:lpstr>Role of Stewards and Community Coaches</vt:lpstr>
      <vt:lpstr>  Materials and Messaging   </vt:lpstr>
      <vt:lpstr>Marketing Materials &amp; Communications</vt:lpstr>
      <vt:lpstr>Brief Intervention Training</vt:lpstr>
      <vt:lpstr>Efficacy of Training</vt:lpstr>
      <vt:lpstr>Efficacy of Training</vt:lpstr>
      <vt:lpstr>Programme Outputs: Saints </vt:lpstr>
      <vt:lpstr>Learning &amp; Feedback  </vt:lpstr>
      <vt:lpstr>Kicking It at Tranmere Rovers FC</vt:lpstr>
      <vt:lpstr>Slide 19</vt:lpstr>
    </vt:vector>
  </TitlesOfParts>
  <Company>ABC</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A</dc:creator>
  <cp:lastModifiedBy>matthewp</cp:lastModifiedBy>
  <cp:revision>199</cp:revision>
  <dcterms:created xsi:type="dcterms:W3CDTF">2010-05-18T11:21:43Z</dcterms:created>
  <dcterms:modified xsi:type="dcterms:W3CDTF">2013-06-27T22:28:27Z</dcterms:modified>
</cp:coreProperties>
</file>